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 id="2147483648" r:id="rId2"/>
  </p:sldMasterIdLst>
  <p:notesMasterIdLst>
    <p:notesMasterId r:id="rId39"/>
  </p:notesMasterIdLst>
  <p:handoutMasterIdLst>
    <p:handoutMasterId r:id="rId40"/>
  </p:handoutMasterIdLst>
  <p:sldIdLst>
    <p:sldId id="264" r:id="rId3"/>
    <p:sldId id="310" r:id="rId4"/>
    <p:sldId id="265" r:id="rId5"/>
    <p:sldId id="266" r:id="rId6"/>
    <p:sldId id="314" r:id="rId7"/>
    <p:sldId id="316" r:id="rId8"/>
    <p:sldId id="317" r:id="rId9"/>
    <p:sldId id="306" r:id="rId10"/>
    <p:sldId id="313" r:id="rId11"/>
    <p:sldId id="318" r:id="rId12"/>
    <p:sldId id="321" r:id="rId13"/>
    <p:sldId id="268" r:id="rId14"/>
    <p:sldId id="311" r:id="rId15"/>
    <p:sldId id="320" r:id="rId16"/>
    <p:sldId id="270" r:id="rId17"/>
    <p:sldId id="271" r:id="rId18"/>
    <p:sldId id="272" r:id="rId19"/>
    <p:sldId id="273" r:id="rId20"/>
    <p:sldId id="274" r:id="rId21"/>
    <p:sldId id="275" r:id="rId22"/>
    <p:sldId id="276" r:id="rId23"/>
    <p:sldId id="302" r:id="rId24"/>
    <p:sldId id="279" r:id="rId25"/>
    <p:sldId id="280" r:id="rId26"/>
    <p:sldId id="281" r:id="rId27"/>
    <p:sldId id="303" r:id="rId28"/>
    <p:sldId id="304" r:id="rId29"/>
    <p:sldId id="294" r:id="rId30"/>
    <p:sldId id="295" r:id="rId31"/>
    <p:sldId id="296" r:id="rId32"/>
    <p:sldId id="323" r:id="rId33"/>
    <p:sldId id="297" r:id="rId34"/>
    <p:sldId id="325" r:id="rId35"/>
    <p:sldId id="298" r:id="rId36"/>
    <p:sldId id="322" r:id="rId37"/>
    <p:sldId id="300" r:id="rId38"/>
  </p:sldIdLst>
  <p:sldSz cx="9144000" cy="6858000" type="screen4x3"/>
  <p:notesSz cx="6797675" cy="9928225"/>
  <p:custDataLst>
    <p:tags r:id="rId41"/>
  </p:custDataLst>
  <p:defaultTextStyle>
    <a:defPPr>
      <a:defRPr lang="en-GB"/>
    </a:defPPr>
    <a:lvl1pPr algn="l" rtl="0" fontAlgn="base">
      <a:spcBef>
        <a:spcPct val="0"/>
      </a:spcBef>
      <a:spcAft>
        <a:spcPct val="0"/>
      </a:spcAft>
      <a:defRPr kern="1200">
        <a:solidFill>
          <a:schemeClr val="tx1"/>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33CCFF"/>
    <a:srgbClr val="3399FF"/>
    <a:srgbClr val="0066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37" autoAdjust="0"/>
    <p:restoredTop sz="84615" autoAdjust="0"/>
  </p:normalViewPr>
  <p:slideViewPr>
    <p:cSldViewPr>
      <p:cViewPr varScale="1">
        <p:scale>
          <a:sx n="69" d="100"/>
          <a:sy n="69" d="100"/>
        </p:scale>
        <p:origin x="-186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889D7D-781A-463F-8D7A-90B2326AB942}" type="doc">
      <dgm:prSet loTypeId="urn:microsoft.com/office/officeart/2005/8/layout/cycle5" loCatId="cycle" qsTypeId="urn:microsoft.com/office/officeart/2005/8/quickstyle/simple1" qsCatId="simple" csTypeId="urn:microsoft.com/office/officeart/2005/8/colors/accent6_2" csCatId="accent6" phldr="1"/>
      <dgm:spPr/>
      <dgm:t>
        <a:bodyPr/>
        <a:lstStyle/>
        <a:p>
          <a:endParaRPr lang="en-GB"/>
        </a:p>
      </dgm:t>
    </dgm:pt>
    <dgm:pt modelId="{03DFD7C5-2666-484C-80E8-BD3BA7E88BFE}">
      <dgm:prSet phldrT="[Text]" custT="1"/>
      <dgm:spPr/>
      <dgm:t>
        <a:bodyPr/>
        <a:lstStyle/>
        <a:p>
          <a:r>
            <a:rPr lang="en-GB" sz="1600" dirty="0" smtClean="0"/>
            <a:t>1. Disabled person </a:t>
          </a:r>
          <a:r>
            <a:rPr lang="en-GB" sz="1600" dirty="0"/>
            <a:t>has poor balance &amp; difficulty </a:t>
          </a:r>
          <a:r>
            <a:rPr lang="en-GB" sz="1600" dirty="0" smtClean="0"/>
            <a:t>squatting</a:t>
          </a:r>
          <a:endParaRPr lang="en-GB" sz="1600" dirty="0"/>
        </a:p>
      </dgm:t>
    </dgm:pt>
    <dgm:pt modelId="{FC6EE3BC-2E52-462C-9CF6-841B6530C5C9}" type="parTrans" cxnId="{F6780D0C-BC3F-4498-85C9-96C2BA6A5270}">
      <dgm:prSet/>
      <dgm:spPr/>
      <dgm:t>
        <a:bodyPr/>
        <a:lstStyle/>
        <a:p>
          <a:endParaRPr lang="en-GB" sz="4000"/>
        </a:p>
      </dgm:t>
    </dgm:pt>
    <dgm:pt modelId="{3D8A51FB-74C0-40AC-B38D-25F985B09FBB}" type="sibTrans" cxnId="{F6780D0C-BC3F-4498-85C9-96C2BA6A5270}">
      <dgm:prSet/>
      <dgm:spPr/>
      <dgm:t>
        <a:bodyPr/>
        <a:lstStyle/>
        <a:p>
          <a:endParaRPr lang="en-GB" sz="4000"/>
        </a:p>
      </dgm:t>
    </dgm:pt>
    <dgm:pt modelId="{12BA750D-30F1-4629-87B4-798FD6AEE0D1}">
      <dgm:prSet phldrT="[Text]" custT="1"/>
      <dgm:spPr/>
      <dgm:t>
        <a:bodyPr/>
        <a:lstStyle/>
        <a:p>
          <a:r>
            <a:rPr lang="en-GB" sz="1600" dirty="0" smtClean="0"/>
            <a:t>2. Toilet has slippery floor, no handrail, making it difficult for disabled person to use</a:t>
          </a:r>
          <a:endParaRPr lang="en-GB" sz="1600" dirty="0"/>
        </a:p>
      </dgm:t>
    </dgm:pt>
    <dgm:pt modelId="{AEB19558-805D-4C54-AB54-6605CF9FE0D6}" type="parTrans" cxnId="{C509D6FC-9AEC-4BE4-8543-96E45B1C8AFD}">
      <dgm:prSet/>
      <dgm:spPr/>
      <dgm:t>
        <a:bodyPr/>
        <a:lstStyle/>
        <a:p>
          <a:endParaRPr lang="en-GB" sz="4000"/>
        </a:p>
      </dgm:t>
    </dgm:pt>
    <dgm:pt modelId="{BFACF277-B2C8-4735-A62D-69100823C8A8}" type="sibTrans" cxnId="{C509D6FC-9AEC-4BE4-8543-96E45B1C8AFD}">
      <dgm:prSet/>
      <dgm:spPr/>
      <dgm:t>
        <a:bodyPr/>
        <a:lstStyle/>
        <a:p>
          <a:endParaRPr lang="en-GB" sz="4000"/>
        </a:p>
      </dgm:t>
    </dgm:pt>
    <dgm:pt modelId="{C0A145F1-7ACA-4A08-B347-8438EE2BED99}">
      <dgm:prSet phldrT="[Text]" custT="1"/>
      <dgm:spPr/>
      <dgm:t>
        <a:bodyPr/>
        <a:lstStyle/>
        <a:p>
          <a:r>
            <a:rPr lang="en-GB" sz="1600" dirty="0" smtClean="0"/>
            <a:t>3. Disabled person can’t avoid soiling the toilet and their own clothes   </a:t>
          </a:r>
          <a:endParaRPr lang="en-GB" sz="1600" dirty="0"/>
        </a:p>
      </dgm:t>
    </dgm:pt>
    <dgm:pt modelId="{27BF11CB-2640-48F9-8C34-2CF15AE36A6D}" type="parTrans" cxnId="{C70DBE54-039C-4D2F-AD49-6509613AC3E3}">
      <dgm:prSet/>
      <dgm:spPr/>
      <dgm:t>
        <a:bodyPr/>
        <a:lstStyle/>
        <a:p>
          <a:endParaRPr lang="en-GB" sz="4000"/>
        </a:p>
      </dgm:t>
    </dgm:pt>
    <dgm:pt modelId="{6DFB92D4-8C27-41A1-B944-2F92246F93B2}" type="sibTrans" cxnId="{C70DBE54-039C-4D2F-AD49-6509613AC3E3}">
      <dgm:prSet/>
      <dgm:spPr/>
      <dgm:t>
        <a:bodyPr/>
        <a:lstStyle/>
        <a:p>
          <a:endParaRPr lang="en-GB" sz="4000"/>
        </a:p>
      </dgm:t>
    </dgm:pt>
    <dgm:pt modelId="{554C943E-47B8-4778-B524-BD6E3DD5A76D}">
      <dgm:prSet phldrT="[Text]" custT="1"/>
      <dgm:spPr/>
      <dgm:t>
        <a:bodyPr/>
        <a:lstStyle/>
        <a:p>
          <a:r>
            <a:rPr lang="en-GB" sz="1600" dirty="0" smtClean="0"/>
            <a:t>5. Disabled person has low self- esteem  </a:t>
          </a:r>
          <a:endParaRPr lang="en-GB" sz="1600" dirty="0"/>
        </a:p>
      </dgm:t>
    </dgm:pt>
    <dgm:pt modelId="{05A6A7D7-A7F0-4CEA-A245-7D91B24B3790}" type="parTrans" cxnId="{FD13A56A-6474-48F8-A11D-920D70A8431A}">
      <dgm:prSet/>
      <dgm:spPr/>
      <dgm:t>
        <a:bodyPr/>
        <a:lstStyle/>
        <a:p>
          <a:endParaRPr lang="en-GB" sz="4000"/>
        </a:p>
      </dgm:t>
    </dgm:pt>
    <dgm:pt modelId="{2E3F6A59-D99F-43DA-A66E-628A8EC8CEFA}" type="sibTrans" cxnId="{FD13A56A-6474-48F8-A11D-920D70A8431A}">
      <dgm:prSet/>
      <dgm:spPr/>
      <dgm:t>
        <a:bodyPr/>
        <a:lstStyle/>
        <a:p>
          <a:endParaRPr lang="en-GB" sz="4000"/>
        </a:p>
      </dgm:t>
    </dgm:pt>
    <dgm:pt modelId="{C5CEF4E5-30E3-476F-978B-9562D938831E}">
      <dgm:prSet phldrT="[Text]" custT="1"/>
      <dgm:spPr/>
      <dgm:t>
        <a:bodyPr/>
        <a:lstStyle/>
        <a:p>
          <a:r>
            <a:rPr lang="en-GB" sz="1600" dirty="0" smtClean="0"/>
            <a:t>6. Unable to voice opinion, say what they need </a:t>
          </a:r>
          <a:endParaRPr lang="en-GB" sz="1600" dirty="0"/>
        </a:p>
      </dgm:t>
    </dgm:pt>
    <dgm:pt modelId="{D0672B98-C5EC-46B9-8CDC-0BDD66CD9BD1}" type="parTrans" cxnId="{074063FC-4EA0-41BE-8AAC-1F163587EE8A}">
      <dgm:prSet/>
      <dgm:spPr/>
      <dgm:t>
        <a:bodyPr/>
        <a:lstStyle/>
        <a:p>
          <a:endParaRPr lang="en-GB" sz="4000"/>
        </a:p>
      </dgm:t>
    </dgm:pt>
    <dgm:pt modelId="{95B2CC3E-6CD9-4F1E-B545-17CB321823ED}" type="sibTrans" cxnId="{074063FC-4EA0-41BE-8AAC-1F163587EE8A}">
      <dgm:prSet/>
      <dgm:spPr/>
      <dgm:t>
        <a:bodyPr/>
        <a:lstStyle/>
        <a:p>
          <a:endParaRPr lang="en-GB" sz="4000"/>
        </a:p>
      </dgm:t>
    </dgm:pt>
    <dgm:pt modelId="{81CE1450-286F-4D21-AB72-A0B39BD4CF7B}">
      <dgm:prSet custT="1"/>
      <dgm:spPr/>
      <dgm:t>
        <a:bodyPr/>
        <a:lstStyle/>
        <a:p>
          <a:r>
            <a:rPr lang="en-GB" sz="1600" dirty="0" smtClean="0"/>
            <a:t>7. Disabled person has low social status </a:t>
          </a:r>
          <a:endParaRPr lang="en-GB" sz="1600" dirty="0"/>
        </a:p>
      </dgm:t>
    </dgm:pt>
    <dgm:pt modelId="{B5BC10AF-252A-4E73-82F7-4CB5AA8BE943}" type="parTrans" cxnId="{52F7C903-9BCD-438E-A535-1D93AE0F5367}">
      <dgm:prSet/>
      <dgm:spPr/>
      <dgm:t>
        <a:bodyPr/>
        <a:lstStyle/>
        <a:p>
          <a:endParaRPr lang="en-GB" sz="4000"/>
        </a:p>
      </dgm:t>
    </dgm:pt>
    <dgm:pt modelId="{692BC7A8-D78E-43CA-B3DD-76824A8BDE46}" type="sibTrans" cxnId="{52F7C903-9BCD-438E-A535-1D93AE0F5367}">
      <dgm:prSet/>
      <dgm:spPr/>
      <dgm:t>
        <a:bodyPr/>
        <a:lstStyle/>
        <a:p>
          <a:endParaRPr lang="en-GB" sz="4000"/>
        </a:p>
      </dgm:t>
    </dgm:pt>
    <dgm:pt modelId="{8C5B0009-99FA-4C07-8F4B-7CD2ECF166E2}">
      <dgm:prSet phldrT="[Text]" custT="1"/>
      <dgm:spPr/>
      <dgm:t>
        <a:bodyPr/>
        <a:lstStyle/>
        <a:p>
          <a:r>
            <a:rPr lang="en-GB" sz="1600" dirty="0" smtClean="0"/>
            <a:t>4. Family reject the person, restrict toilet use</a:t>
          </a:r>
          <a:endParaRPr lang="en-GB" sz="1600" dirty="0"/>
        </a:p>
      </dgm:t>
    </dgm:pt>
    <dgm:pt modelId="{4B153A0B-AB11-4FF2-BC6A-D3E79A9AEB25}" type="parTrans" cxnId="{4C2E4A22-D144-4060-A63F-AFCDD04B254D}">
      <dgm:prSet/>
      <dgm:spPr/>
      <dgm:t>
        <a:bodyPr/>
        <a:lstStyle/>
        <a:p>
          <a:endParaRPr lang="en-GB" sz="2000"/>
        </a:p>
      </dgm:t>
    </dgm:pt>
    <dgm:pt modelId="{7225C7A1-03B1-4B19-AAD6-A00E6BF8CEF7}" type="sibTrans" cxnId="{4C2E4A22-D144-4060-A63F-AFCDD04B254D}">
      <dgm:prSet/>
      <dgm:spPr/>
      <dgm:t>
        <a:bodyPr/>
        <a:lstStyle/>
        <a:p>
          <a:endParaRPr lang="en-GB" sz="2000"/>
        </a:p>
      </dgm:t>
    </dgm:pt>
    <dgm:pt modelId="{21B6A88A-6CD7-46A8-9251-BE56F3F2A54D}" type="pres">
      <dgm:prSet presAssocID="{D2889D7D-781A-463F-8D7A-90B2326AB942}" presName="cycle" presStyleCnt="0">
        <dgm:presLayoutVars>
          <dgm:dir/>
          <dgm:resizeHandles val="exact"/>
        </dgm:presLayoutVars>
      </dgm:prSet>
      <dgm:spPr/>
      <dgm:t>
        <a:bodyPr/>
        <a:lstStyle/>
        <a:p>
          <a:endParaRPr lang="en-GB"/>
        </a:p>
      </dgm:t>
    </dgm:pt>
    <dgm:pt modelId="{FBD00C4C-B565-4189-B89D-0AAC404B53F0}" type="pres">
      <dgm:prSet presAssocID="{03DFD7C5-2666-484C-80E8-BD3BA7E88BFE}" presName="node" presStyleLbl="node1" presStyleIdx="0" presStyleCnt="7" custScaleX="205891" custScaleY="113265" custRadScaleRad="85369" custRadScaleInc="-26823">
        <dgm:presLayoutVars>
          <dgm:bulletEnabled val="1"/>
        </dgm:presLayoutVars>
      </dgm:prSet>
      <dgm:spPr/>
      <dgm:t>
        <a:bodyPr/>
        <a:lstStyle/>
        <a:p>
          <a:endParaRPr lang="en-GB"/>
        </a:p>
      </dgm:t>
    </dgm:pt>
    <dgm:pt modelId="{ED5CCC8E-FDB6-40FD-B5D2-52CA78DCB437}" type="pres">
      <dgm:prSet presAssocID="{03DFD7C5-2666-484C-80E8-BD3BA7E88BFE}" presName="spNode" presStyleCnt="0"/>
      <dgm:spPr/>
      <dgm:t>
        <a:bodyPr/>
        <a:lstStyle/>
        <a:p>
          <a:endParaRPr lang="en-GB"/>
        </a:p>
      </dgm:t>
    </dgm:pt>
    <dgm:pt modelId="{2437F688-C4BC-47B6-8009-5068C8321938}" type="pres">
      <dgm:prSet presAssocID="{3D8A51FB-74C0-40AC-B38D-25F985B09FBB}" presName="sibTrans" presStyleLbl="sibTrans1D1" presStyleIdx="0" presStyleCnt="7"/>
      <dgm:spPr/>
      <dgm:t>
        <a:bodyPr/>
        <a:lstStyle/>
        <a:p>
          <a:endParaRPr lang="en-GB"/>
        </a:p>
      </dgm:t>
    </dgm:pt>
    <dgm:pt modelId="{E9DE68A8-26CE-425D-918A-4D9FC740E139}" type="pres">
      <dgm:prSet presAssocID="{12BA750D-30F1-4629-87B4-798FD6AEE0D1}" presName="node" presStyleLbl="node1" presStyleIdx="1" presStyleCnt="7" custScaleX="213135" custScaleY="171272" custRadScaleRad="154369" custRadScaleInc="103108">
        <dgm:presLayoutVars>
          <dgm:bulletEnabled val="1"/>
        </dgm:presLayoutVars>
      </dgm:prSet>
      <dgm:spPr/>
      <dgm:t>
        <a:bodyPr/>
        <a:lstStyle/>
        <a:p>
          <a:endParaRPr lang="en-GB"/>
        </a:p>
      </dgm:t>
    </dgm:pt>
    <dgm:pt modelId="{75D4AA47-11AE-4A53-ADF2-1E44EBABBD97}" type="pres">
      <dgm:prSet presAssocID="{12BA750D-30F1-4629-87B4-798FD6AEE0D1}" presName="spNode" presStyleCnt="0"/>
      <dgm:spPr/>
      <dgm:t>
        <a:bodyPr/>
        <a:lstStyle/>
        <a:p>
          <a:endParaRPr lang="en-GB"/>
        </a:p>
      </dgm:t>
    </dgm:pt>
    <dgm:pt modelId="{CA818EE5-4207-46C4-9AA9-AD3363FAE421}" type="pres">
      <dgm:prSet presAssocID="{BFACF277-B2C8-4735-A62D-69100823C8A8}" presName="sibTrans" presStyleLbl="sibTrans1D1" presStyleIdx="1" presStyleCnt="7"/>
      <dgm:spPr/>
      <dgm:t>
        <a:bodyPr/>
        <a:lstStyle/>
        <a:p>
          <a:endParaRPr lang="en-GB"/>
        </a:p>
      </dgm:t>
    </dgm:pt>
    <dgm:pt modelId="{BA36D7C5-DD5E-43D9-94C3-3E7AB11F99ED}" type="pres">
      <dgm:prSet presAssocID="{C0A145F1-7ACA-4A08-B347-8438EE2BED99}" presName="node" presStyleLbl="node1" presStyleIdx="2" presStyleCnt="7" custScaleX="190989" custScaleY="131891" custRadScaleRad="144275" custRadScaleInc="-33696">
        <dgm:presLayoutVars>
          <dgm:bulletEnabled val="1"/>
        </dgm:presLayoutVars>
      </dgm:prSet>
      <dgm:spPr/>
      <dgm:t>
        <a:bodyPr/>
        <a:lstStyle/>
        <a:p>
          <a:endParaRPr lang="en-GB"/>
        </a:p>
      </dgm:t>
    </dgm:pt>
    <dgm:pt modelId="{1B3BF43F-9B54-4D9D-8153-5E430B19110A}" type="pres">
      <dgm:prSet presAssocID="{C0A145F1-7ACA-4A08-B347-8438EE2BED99}" presName="spNode" presStyleCnt="0"/>
      <dgm:spPr/>
      <dgm:t>
        <a:bodyPr/>
        <a:lstStyle/>
        <a:p>
          <a:endParaRPr lang="en-GB"/>
        </a:p>
      </dgm:t>
    </dgm:pt>
    <dgm:pt modelId="{7E2BF039-1F5C-4054-AEC5-8C1AEFE554C7}" type="pres">
      <dgm:prSet presAssocID="{6DFB92D4-8C27-41A1-B944-2F92246F93B2}" presName="sibTrans" presStyleLbl="sibTrans1D1" presStyleIdx="2" presStyleCnt="7"/>
      <dgm:spPr/>
      <dgm:t>
        <a:bodyPr/>
        <a:lstStyle/>
        <a:p>
          <a:endParaRPr lang="en-GB"/>
        </a:p>
      </dgm:t>
    </dgm:pt>
    <dgm:pt modelId="{9A122424-5180-4C4E-B874-76C545667F9C}" type="pres">
      <dgm:prSet presAssocID="{8C5B0009-99FA-4C07-8F4B-7CD2ECF166E2}" presName="node" presStyleLbl="node1" presStyleIdx="3" presStyleCnt="7" custScaleX="167721" custScaleY="144503" custRadScaleRad="112557" custRadScaleInc="-134801">
        <dgm:presLayoutVars>
          <dgm:bulletEnabled val="1"/>
        </dgm:presLayoutVars>
      </dgm:prSet>
      <dgm:spPr/>
      <dgm:t>
        <a:bodyPr/>
        <a:lstStyle/>
        <a:p>
          <a:endParaRPr lang="en-GB"/>
        </a:p>
      </dgm:t>
    </dgm:pt>
    <dgm:pt modelId="{9EBEEA13-43EE-46EC-B7D1-7F4F4E440860}" type="pres">
      <dgm:prSet presAssocID="{8C5B0009-99FA-4C07-8F4B-7CD2ECF166E2}" presName="spNode" presStyleCnt="0"/>
      <dgm:spPr/>
      <dgm:t>
        <a:bodyPr/>
        <a:lstStyle/>
        <a:p>
          <a:endParaRPr lang="en-GB"/>
        </a:p>
      </dgm:t>
    </dgm:pt>
    <dgm:pt modelId="{BBD7FE88-B73E-463A-8EEC-1CD5F1CAC7A9}" type="pres">
      <dgm:prSet presAssocID="{7225C7A1-03B1-4B19-AAD6-A00E6BF8CEF7}" presName="sibTrans" presStyleLbl="sibTrans1D1" presStyleIdx="3" presStyleCnt="7"/>
      <dgm:spPr/>
      <dgm:t>
        <a:bodyPr/>
        <a:lstStyle/>
        <a:p>
          <a:endParaRPr lang="en-GB"/>
        </a:p>
      </dgm:t>
    </dgm:pt>
    <dgm:pt modelId="{F37F5B33-CF5C-4ECA-A3CD-11DC1125F315}" type="pres">
      <dgm:prSet presAssocID="{554C943E-47B8-4778-B524-BD6E3DD5A76D}" presName="node" presStyleLbl="node1" presStyleIdx="4" presStyleCnt="7" custScaleX="163218" custScaleY="144666" custRadScaleRad="92302" custRadScaleInc="-7318">
        <dgm:presLayoutVars>
          <dgm:bulletEnabled val="1"/>
        </dgm:presLayoutVars>
      </dgm:prSet>
      <dgm:spPr/>
      <dgm:t>
        <a:bodyPr/>
        <a:lstStyle/>
        <a:p>
          <a:endParaRPr lang="en-GB"/>
        </a:p>
      </dgm:t>
    </dgm:pt>
    <dgm:pt modelId="{DD10ACCF-2BEA-4621-BE3B-80E385ABF816}" type="pres">
      <dgm:prSet presAssocID="{554C943E-47B8-4778-B524-BD6E3DD5A76D}" presName="spNode" presStyleCnt="0"/>
      <dgm:spPr/>
      <dgm:t>
        <a:bodyPr/>
        <a:lstStyle/>
        <a:p>
          <a:endParaRPr lang="en-GB"/>
        </a:p>
      </dgm:t>
    </dgm:pt>
    <dgm:pt modelId="{51B1F3B5-450E-4097-9482-1C2E585E8416}" type="pres">
      <dgm:prSet presAssocID="{2E3F6A59-D99F-43DA-A66E-628A8EC8CEFA}" presName="sibTrans" presStyleLbl="sibTrans1D1" presStyleIdx="4" presStyleCnt="7"/>
      <dgm:spPr/>
      <dgm:t>
        <a:bodyPr/>
        <a:lstStyle/>
        <a:p>
          <a:endParaRPr lang="en-GB"/>
        </a:p>
      </dgm:t>
    </dgm:pt>
    <dgm:pt modelId="{72EC5954-5FC1-4B08-9268-DFC267BED9B3}" type="pres">
      <dgm:prSet presAssocID="{C5CEF4E5-30E3-476F-978B-9562D938831E}" presName="node" presStyleLbl="node1" presStyleIdx="5" presStyleCnt="7" custScaleX="161465" custScaleY="126744" custRadScaleRad="149267" custRadScaleInc="-7686">
        <dgm:presLayoutVars>
          <dgm:bulletEnabled val="1"/>
        </dgm:presLayoutVars>
      </dgm:prSet>
      <dgm:spPr/>
      <dgm:t>
        <a:bodyPr/>
        <a:lstStyle/>
        <a:p>
          <a:endParaRPr lang="en-GB"/>
        </a:p>
      </dgm:t>
    </dgm:pt>
    <dgm:pt modelId="{8E6968C7-BCA8-4FD3-A83A-99FD6E6AA383}" type="pres">
      <dgm:prSet presAssocID="{C5CEF4E5-30E3-476F-978B-9562D938831E}" presName="spNode" presStyleCnt="0"/>
      <dgm:spPr/>
      <dgm:t>
        <a:bodyPr/>
        <a:lstStyle/>
        <a:p>
          <a:endParaRPr lang="en-GB"/>
        </a:p>
      </dgm:t>
    </dgm:pt>
    <dgm:pt modelId="{2D8DC8BA-2280-4ECF-BF4E-E8ED31EEBB9E}" type="pres">
      <dgm:prSet presAssocID="{95B2CC3E-6CD9-4F1E-B545-17CB321823ED}" presName="sibTrans" presStyleLbl="sibTrans1D1" presStyleIdx="5" presStyleCnt="7"/>
      <dgm:spPr/>
      <dgm:t>
        <a:bodyPr/>
        <a:lstStyle/>
        <a:p>
          <a:endParaRPr lang="en-GB"/>
        </a:p>
      </dgm:t>
    </dgm:pt>
    <dgm:pt modelId="{8C07ADA3-AF6C-4681-97FE-450104D75F88}" type="pres">
      <dgm:prSet presAssocID="{81CE1450-286F-4D21-AB72-A0B39BD4CF7B}" presName="node" presStyleLbl="node1" presStyleIdx="6" presStyleCnt="7" custScaleX="164408" custScaleY="155560" custRadScaleRad="141300" custRadScaleInc="-117781">
        <dgm:presLayoutVars>
          <dgm:bulletEnabled val="1"/>
        </dgm:presLayoutVars>
      </dgm:prSet>
      <dgm:spPr/>
      <dgm:t>
        <a:bodyPr/>
        <a:lstStyle/>
        <a:p>
          <a:endParaRPr lang="en-GB"/>
        </a:p>
      </dgm:t>
    </dgm:pt>
    <dgm:pt modelId="{597BB888-92D0-4A07-AF89-07A5A20A4970}" type="pres">
      <dgm:prSet presAssocID="{81CE1450-286F-4D21-AB72-A0B39BD4CF7B}" presName="spNode" presStyleCnt="0"/>
      <dgm:spPr/>
      <dgm:t>
        <a:bodyPr/>
        <a:lstStyle/>
        <a:p>
          <a:endParaRPr lang="en-GB"/>
        </a:p>
      </dgm:t>
    </dgm:pt>
    <dgm:pt modelId="{47B9C7F2-E403-473C-80B6-AFC60A04619B}" type="pres">
      <dgm:prSet presAssocID="{692BC7A8-D78E-43CA-B3DD-76824A8BDE46}" presName="sibTrans" presStyleLbl="sibTrans1D1" presStyleIdx="6" presStyleCnt="7"/>
      <dgm:spPr/>
      <dgm:t>
        <a:bodyPr/>
        <a:lstStyle/>
        <a:p>
          <a:endParaRPr lang="en-GB"/>
        </a:p>
      </dgm:t>
    </dgm:pt>
  </dgm:ptLst>
  <dgm:cxnLst>
    <dgm:cxn modelId="{C70DBE54-039C-4D2F-AD49-6509613AC3E3}" srcId="{D2889D7D-781A-463F-8D7A-90B2326AB942}" destId="{C0A145F1-7ACA-4A08-B347-8438EE2BED99}" srcOrd="2" destOrd="0" parTransId="{27BF11CB-2640-48F9-8C34-2CF15AE36A6D}" sibTransId="{6DFB92D4-8C27-41A1-B944-2F92246F93B2}"/>
    <dgm:cxn modelId="{6BCE0F36-E538-404C-83F7-693C99FC2E03}" type="presOf" srcId="{D2889D7D-781A-463F-8D7A-90B2326AB942}" destId="{21B6A88A-6CD7-46A8-9251-BE56F3F2A54D}" srcOrd="0" destOrd="0" presId="urn:microsoft.com/office/officeart/2005/8/layout/cycle5"/>
    <dgm:cxn modelId="{F6780D0C-BC3F-4498-85C9-96C2BA6A5270}" srcId="{D2889D7D-781A-463F-8D7A-90B2326AB942}" destId="{03DFD7C5-2666-484C-80E8-BD3BA7E88BFE}" srcOrd="0" destOrd="0" parTransId="{FC6EE3BC-2E52-462C-9CF6-841B6530C5C9}" sibTransId="{3D8A51FB-74C0-40AC-B38D-25F985B09FBB}"/>
    <dgm:cxn modelId="{081BF3E9-584C-421F-9276-E46474565BFD}" type="presOf" srcId="{12BA750D-30F1-4629-87B4-798FD6AEE0D1}" destId="{E9DE68A8-26CE-425D-918A-4D9FC740E139}" srcOrd="0" destOrd="0" presId="urn:microsoft.com/office/officeart/2005/8/layout/cycle5"/>
    <dgm:cxn modelId="{10C0C545-D91D-4F29-BEF5-23AEA13ABE9C}" type="presOf" srcId="{554C943E-47B8-4778-B524-BD6E3DD5A76D}" destId="{F37F5B33-CF5C-4ECA-A3CD-11DC1125F315}" srcOrd="0" destOrd="0" presId="urn:microsoft.com/office/officeart/2005/8/layout/cycle5"/>
    <dgm:cxn modelId="{5703A768-568F-4BF4-9DF1-9984DE21C24C}" type="presOf" srcId="{2E3F6A59-D99F-43DA-A66E-628A8EC8CEFA}" destId="{51B1F3B5-450E-4097-9482-1C2E585E8416}" srcOrd="0" destOrd="0" presId="urn:microsoft.com/office/officeart/2005/8/layout/cycle5"/>
    <dgm:cxn modelId="{C34AF14C-8E6E-4F6C-BADE-BACAD1F1B54A}" type="presOf" srcId="{3D8A51FB-74C0-40AC-B38D-25F985B09FBB}" destId="{2437F688-C4BC-47B6-8009-5068C8321938}" srcOrd="0" destOrd="0" presId="urn:microsoft.com/office/officeart/2005/8/layout/cycle5"/>
    <dgm:cxn modelId="{AAA795E1-A4DD-42B1-8130-8129FB4B0E63}" type="presOf" srcId="{692BC7A8-D78E-43CA-B3DD-76824A8BDE46}" destId="{47B9C7F2-E403-473C-80B6-AFC60A04619B}" srcOrd="0" destOrd="0" presId="urn:microsoft.com/office/officeart/2005/8/layout/cycle5"/>
    <dgm:cxn modelId="{D11B11D4-2666-4238-AAA5-A42A7E9F3A2B}" type="presOf" srcId="{C5CEF4E5-30E3-476F-978B-9562D938831E}" destId="{72EC5954-5FC1-4B08-9268-DFC267BED9B3}" srcOrd="0" destOrd="0" presId="urn:microsoft.com/office/officeart/2005/8/layout/cycle5"/>
    <dgm:cxn modelId="{52F7C903-9BCD-438E-A535-1D93AE0F5367}" srcId="{D2889D7D-781A-463F-8D7A-90B2326AB942}" destId="{81CE1450-286F-4D21-AB72-A0B39BD4CF7B}" srcOrd="6" destOrd="0" parTransId="{B5BC10AF-252A-4E73-82F7-4CB5AA8BE943}" sibTransId="{692BC7A8-D78E-43CA-B3DD-76824A8BDE46}"/>
    <dgm:cxn modelId="{BEC0F786-C438-48D6-9983-9D1E5F4EA3D9}" type="presOf" srcId="{C0A145F1-7ACA-4A08-B347-8438EE2BED99}" destId="{BA36D7C5-DD5E-43D9-94C3-3E7AB11F99ED}" srcOrd="0" destOrd="0" presId="urn:microsoft.com/office/officeart/2005/8/layout/cycle5"/>
    <dgm:cxn modelId="{A8D08C45-CA00-4F9C-B579-0F8DDEE52513}" type="presOf" srcId="{7225C7A1-03B1-4B19-AAD6-A00E6BF8CEF7}" destId="{BBD7FE88-B73E-463A-8EEC-1CD5F1CAC7A9}" srcOrd="0" destOrd="0" presId="urn:microsoft.com/office/officeart/2005/8/layout/cycle5"/>
    <dgm:cxn modelId="{E50EA958-9F12-4BDD-9041-B42A4CE75FCF}" type="presOf" srcId="{6DFB92D4-8C27-41A1-B944-2F92246F93B2}" destId="{7E2BF039-1F5C-4054-AEC5-8C1AEFE554C7}" srcOrd="0" destOrd="0" presId="urn:microsoft.com/office/officeart/2005/8/layout/cycle5"/>
    <dgm:cxn modelId="{111DEBBF-FF29-42F2-A297-7D289E582A9B}" type="presOf" srcId="{81CE1450-286F-4D21-AB72-A0B39BD4CF7B}" destId="{8C07ADA3-AF6C-4681-97FE-450104D75F88}" srcOrd="0" destOrd="0" presId="urn:microsoft.com/office/officeart/2005/8/layout/cycle5"/>
    <dgm:cxn modelId="{4C2E4A22-D144-4060-A63F-AFCDD04B254D}" srcId="{D2889D7D-781A-463F-8D7A-90B2326AB942}" destId="{8C5B0009-99FA-4C07-8F4B-7CD2ECF166E2}" srcOrd="3" destOrd="0" parTransId="{4B153A0B-AB11-4FF2-BC6A-D3E79A9AEB25}" sibTransId="{7225C7A1-03B1-4B19-AAD6-A00E6BF8CEF7}"/>
    <dgm:cxn modelId="{FD13A56A-6474-48F8-A11D-920D70A8431A}" srcId="{D2889D7D-781A-463F-8D7A-90B2326AB942}" destId="{554C943E-47B8-4778-B524-BD6E3DD5A76D}" srcOrd="4" destOrd="0" parTransId="{05A6A7D7-A7F0-4CEA-A245-7D91B24B3790}" sibTransId="{2E3F6A59-D99F-43DA-A66E-628A8EC8CEFA}"/>
    <dgm:cxn modelId="{C509D6FC-9AEC-4BE4-8543-96E45B1C8AFD}" srcId="{D2889D7D-781A-463F-8D7A-90B2326AB942}" destId="{12BA750D-30F1-4629-87B4-798FD6AEE0D1}" srcOrd="1" destOrd="0" parTransId="{AEB19558-805D-4C54-AB54-6605CF9FE0D6}" sibTransId="{BFACF277-B2C8-4735-A62D-69100823C8A8}"/>
    <dgm:cxn modelId="{78BF9CDE-6F16-4C3D-8730-8CE168779EA4}" type="presOf" srcId="{95B2CC3E-6CD9-4F1E-B545-17CB321823ED}" destId="{2D8DC8BA-2280-4ECF-BF4E-E8ED31EEBB9E}" srcOrd="0" destOrd="0" presId="urn:microsoft.com/office/officeart/2005/8/layout/cycle5"/>
    <dgm:cxn modelId="{67655C2D-E2DF-458E-BA1C-3EB18B28A6B1}" type="presOf" srcId="{BFACF277-B2C8-4735-A62D-69100823C8A8}" destId="{CA818EE5-4207-46C4-9AA9-AD3363FAE421}" srcOrd="0" destOrd="0" presId="urn:microsoft.com/office/officeart/2005/8/layout/cycle5"/>
    <dgm:cxn modelId="{7F08871F-E8E6-4A6E-8112-73DEE8703B8F}" type="presOf" srcId="{03DFD7C5-2666-484C-80E8-BD3BA7E88BFE}" destId="{FBD00C4C-B565-4189-B89D-0AAC404B53F0}" srcOrd="0" destOrd="0" presId="urn:microsoft.com/office/officeart/2005/8/layout/cycle5"/>
    <dgm:cxn modelId="{074063FC-4EA0-41BE-8AAC-1F163587EE8A}" srcId="{D2889D7D-781A-463F-8D7A-90B2326AB942}" destId="{C5CEF4E5-30E3-476F-978B-9562D938831E}" srcOrd="5" destOrd="0" parTransId="{D0672B98-C5EC-46B9-8CDC-0BDD66CD9BD1}" sibTransId="{95B2CC3E-6CD9-4F1E-B545-17CB321823ED}"/>
    <dgm:cxn modelId="{7E0F1004-8D6F-4E4D-8E48-C7A601C976C9}" type="presOf" srcId="{8C5B0009-99FA-4C07-8F4B-7CD2ECF166E2}" destId="{9A122424-5180-4C4E-B874-76C545667F9C}" srcOrd="0" destOrd="0" presId="urn:microsoft.com/office/officeart/2005/8/layout/cycle5"/>
    <dgm:cxn modelId="{BC8C988D-FF36-403F-8563-7096F6CCBF61}" type="presParOf" srcId="{21B6A88A-6CD7-46A8-9251-BE56F3F2A54D}" destId="{FBD00C4C-B565-4189-B89D-0AAC404B53F0}" srcOrd="0" destOrd="0" presId="urn:microsoft.com/office/officeart/2005/8/layout/cycle5"/>
    <dgm:cxn modelId="{BE5D1A15-0284-4123-9182-F2C8BF5DCD48}" type="presParOf" srcId="{21B6A88A-6CD7-46A8-9251-BE56F3F2A54D}" destId="{ED5CCC8E-FDB6-40FD-B5D2-52CA78DCB437}" srcOrd="1" destOrd="0" presId="urn:microsoft.com/office/officeart/2005/8/layout/cycle5"/>
    <dgm:cxn modelId="{D94D94F3-D395-4582-9544-2C95B55294DE}" type="presParOf" srcId="{21B6A88A-6CD7-46A8-9251-BE56F3F2A54D}" destId="{2437F688-C4BC-47B6-8009-5068C8321938}" srcOrd="2" destOrd="0" presId="urn:microsoft.com/office/officeart/2005/8/layout/cycle5"/>
    <dgm:cxn modelId="{296BCEE1-3DF4-4564-805F-6199934C90E0}" type="presParOf" srcId="{21B6A88A-6CD7-46A8-9251-BE56F3F2A54D}" destId="{E9DE68A8-26CE-425D-918A-4D9FC740E139}" srcOrd="3" destOrd="0" presId="urn:microsoft.com/office/officeart/2005/8/layout/cycle5"/>
    <dgm:cxn modelId="{C07CDE41-E3A6-4ED0-9C87-C7CD5651FAF8}" type="presParOf" srcId="{21B6A88A-6CD7-46A8-9251-BE56F3F2A54D}" destId="{75D4AA47-11AE-4A53-ADF2-1E44EBABBD97}" srcOrd="4" destOrd="0" presId="urn:microsoft.com/office/officeart/2005/8/layout/cycle5"/>
    <dgm:cxn modelId="{F4A0DE7D-F075-42A8-8BED-E25BBF870B7D}" type="presParOf" srcId="{21B6A88A-6CD7-46A8-9251-BE56F3F2A54D}" destId="{CA818EE5-4207-46C4-9AA9-AD3363FAE421}" srcOrd="5" destOrd="0" presId="urn:microsoft.com/office/officeart/2005/8/layout/cycle5"/>
    <dgm:cxn modelId="{8CA77C85-1498-46EF-ADF3-43EDE1BE9208}" type="presParOf" srcId="{21B6A88A-6CD7-46A8-9251-BE56F3F2A54D}" destId="{BA36D7C5-DD5E-43D9-94C3-3E7AB11F99ED}" srcOrd="6" destOrd="0" presId="urn:microsoft.com/office/officeart/2005/8/layout/cycle5"/>
    <dgm:cxn modelId="{22E3B5C6-8875-449A-B697-B357A547081E}" type="presParOf" srcId="{21B6A88A-6CD7-46A8-9251-BE56F3F2A54D}" destId="{1B3BF43F-9B54-4D9D-8153-5E430B19110A}" srcOrd="7" destOrd="0" presId="urn:microsoft.com/office/officeart/2005/8/layout/cycle5"/>
    <dgm:cxn modelId="{0551AC39-314E-4D59-B820-B3F5E23CFE8E}" type="presParOf" srcId="{21B6A88A-6CD7-46A8-9251-BE56F3F2A54D}" destId="{7E2BF039-1F5C-4054-AEC5-8C1AEFE554C7}" srcOrd="8" destOrd="0" presId="urn:microsoft.com/office/officeart/2005/8/layout/cycle5"/>
    <dgm:cxn modelId="{4B29DFBF-DDA6-4A14-BD52-AB9EE5E07D05}" type="presParOf" srcId="{21B6A88A-6CD7-46A8-9251-BE56F3F2A54D}" destId="{9A122424-5180-4C4E-B874-76C545667F9C}" srcOrd="9" destOrd="0" presId="urn:microsoft.com/office/officeart/2005/8/layout/cycle5"/>
    <dgm:cxn modelId="{5620AC34-EB0D-430E-BBAB-6D91A6606FE1}" type="presParOf" srcId="{21B6A88A-6CD7-46A8-9251-BE56F3F2A54D}" destId="{9EBEEA13-43EE-46EC-B7D1-7F4F4E440860}" srcOrd="10" destOrd="0" presId="urn:microsoft.com/office/officeart/2005/8/layout/cycle5"/>
    <dgm:cxn modelId="{7B72D018-2F2D-49B9-9A91-DECDC62B49B0}" type="presParOf" srcId="{21B6A88A-6CD7-46A8-9251-BE56F3F2A54D}" destId="{BBD7FE88-B73E-463A-8EEC-1CD5F1CAC7A9}" srcOrd="11" destOrd="0" presId="urn:microsoft.com/office/officeart/2005/8/layout/cycle5"/>
    <dgm:cxn modelId="{2A9B0E85-5CDA-473E-95B9-D446913C51C7}" type="presParOf" srcId="{21B6A88A-6CD7-46A8-9251-BE56F3F2A54D}" destId="{F37F5B33-CF5C-4ECA-A3CD-11DC1125F315}" srcOrd="12" destOrd="0" presId="urn:microsoft.com/office/officeart/2005/8/layout/cycle5"/>
    <dgm:cxn modelId="{EA4E5302-96CD-49A7-B25C-231BEA501AC6}" type="presParOf" srcId="{21B6A88A-6CD7-46A8-9251-BE56F3F2A54D}" destId="{DD10ACCF-2BEA-4621-BE3B-80E385ABF816}" srcOrd="13" destOrd="0" presId="urn:microsoft.com/office/officeart/2005/8/layout/cycle5"/>
    <dgm:cxn modelId="{204BFD4A-FC89-4E92-A269-09131D96188D}" type="presParOf" srcId="{21B6A88A-6CD7-46A8-9251-BE56F3F2A54D}" destId="{51B1F3B5-450E-4097-9482-1C2E585E8416}" srcOrd="14" destOrd="0" presId="urn:microsoft.com/office/officeart/2005/8/layout/cycle5"/>
    <dgm:cxn modelId="{2A5D170A-65E3-4DF4-8A83-E243F81D72D9}" type="presParOf" srcId="{21B6A88A-6CD7-46A8-9251-BE56F3F2A54D}" destId="{72EC5954-5FC1-4B08-9268-DFC267BED9B3}" srcOrd="15" destOrd="0" presId="urn:microsoft.com/office/officeart/2005/8/layout/cycle5"/>
    <dgm:cxn modelId="{E0758075-DFDA-4BD1-B291-2C943E665ED1}" type="presParOf" srcId="{21B6A88A-6CD7-46A8-9251-BE56F3F2A54D}" destId="{8E6968C7-BCA8-4FD3-A83A-99FD6E6AA383}" srcOrd="16" destOrd="0" presId="urn:microsoft.com/office/officeart/2005/8/layout/cycle5"/>
    <dgm:cxn modelId="{97CEBE3F-0941-426A-9A63-0A36B8F8568B}" type="presParOf" srcId="{21B6A88A-6CD7-46A8-9251-BE56F3F2A54D}" destId="{2D8DC8BA-2280-4ECF-BF4E-E8ED31EEBB9E}" srcOrd="17" destOrd="0" presId="urn:microsoft.com/office/officeart/2005/8/layout/cycle5"/>
    <dgm:cxn modelId="{35FCB8E3-2532-4057-A40C-402B5488AB36}" type="presParOf" srcId="{21B6A88A-6CD7-46A8-9251-BE56F3F2A54D}" destId="{8C07ADA3-AF6C-4681-97FE-450104D75F88}" srcOrd="18" destOrd="0" presId="urn:microsoft.com/office/officeart/2005/8/layout/cycle5"/>
    <dgm:cxn modelId="{F736915A-FF88-48BE-BA59-BF228446F126}" type="presParOf" srcId="{21B6A88A-6CD7-46A8-9251-BE56F3F2A54D}" destId="{597BB888-92D0-4A07-AF89-07A5A20A4970}" srcOrd="19" destOrd="0" presId="urn:microsoft.com/office/officeart/2005/8/layout/cycle5"/>
    <dgm:cxn modelId="{4BC02C8B-8F21-4946-A3F1-1EA34FB6F067}" type="presParOf" srcId="{21B6A88A-6CD7-46A8-9251-BE56F3F2A54D}" destId="{47B9C7F2-E403-473C-80B6-AFC60A04619B}" srcOrd="20" destOrd="0" presId="urn:microsoft.com/office/officeart/2005/8/layout/cycle5"/>
  </dgm:cxnLst>
  <dgm:bg/>
  <dgm:whole>
    <a:ln>
      <a:solidFill>
        <a:schemeClr val="accent1"/>
      </a:solidFill>
    </a:ln>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7D5033B-5E64-407B-AADC-259C8559519E}" type="datetimeFigureOut">
              <a:rPr lang="en-GB" smtClean="0"/>
              <a:pPr/>
              <a:t>12/12/2011</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136471BC-A9E1-4B4D-8221-E0C5F61DFFE1}" type="slidenum">
              <a:rPr lang="en-GB" smtClean="0"/>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45659" cy="4964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27651" name="Rectangle 3"/>
          <p:cNvSpPr>
            <a:spLocks noGrp="1" noChangeArrowheads="1"/>
          </p:cNvSpPr>
          <p:nvPr>
            <p:ph type="dt" idx="1"/>
          </p:nvPr>
        </p:nvSpPr>
        <p:spPr bwMode="auto">
          <a:xfrm>
            <a:off x="3850443" y="0"/>
            <a:ext cx="2945659" cy="4964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2765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27653" name="Rectangle 5"/>
          <p:cNvSpPr>
            <a:spLocks noGrp="1" noChangeArrowheads="1"/>
          </p:cNvSpPr>
          <p:nvPr>
            <p:ph type="body" sz="quarter" idx="3"/>
          </p:nvPr>
        </p:nvSpPr>
        <p:spPr bwMode="auto">
          <a:xfrm>
            <a:off x="679768" y="4715907"/>
            <a:ext cx="5438140" cy="44677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7654" name="Rectangle 6"/>
          <p:cNvSpPr>
            <a:spLocks noGrp="1" noChangeArrowheads="1"/>
          </p:cNvSpPr>
          <p:nvPr>
            <p:ph type="ftr" sz="quarter" idx="4"/>
          </p:nvPr>
        </p:nvSpPr>
        <p:spPr bwMode="auto">
          <a:xfrm>
            <a:off x="0" y="9430091"/>
            <a:ext cx="2945659" cy="4964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27655" name="Rectangle 7"/>
          <p:cNvSpPr>
            <a:spLocks noGrp="1" noChangeArrowheads="1"/>
          </p:cNvSpPr>
          <p:nvPr>
            <p:ph type="sldNum" sz="quarter" idx="5"/>
          </p:nvPr>
        </p:nvSpPr>
        <p:spPr bwMode="auto">
          <a:xfrm>
            <a:off x="3850443" y="9430091"/>
            <a:ext cx="2945659" cy="4964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lvl1pPr>
          </a:lstStyle>
          <a:p>
            <a:fld id="{575CD0B5-D88B-9347-AD33-430379F23D50}" type="slidenum">
              <a:rPr lang="en-GB"/>
              <a:pPr/>
              <a:t>‹#›</a:t>
            </a:fld>
            <a:endParaRPr lang="en-GB"/>
          </a:p>
        </p:txBody>
      </p:sp>
    </p:spTree>
    <p:extLst>
      <p:ext uri="{BB962C8B-B14F-4D97-AF65-F5344CB8AC3E}">
        <p14:creationId xmlns:p14="http://schemas.microsoft.com/office/powerpoint/2010/main" xmlns="" val="132930740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FCE12AF-9DB3-4CDE-A45E-C43AF0716219}"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055"/>
          <p:cNvSpPr>
            <a:spLocks noGrp="1" noChangeArrowheads="1"/>
          </p:cNvSpPr>
          <p:nvPr>
            <p:ph type="sldNum" sz="quarter" idx="5"/>
          </p:nvPr>
        </p:nvSpPr>
        <p:spPr>
          <a:noFill/>
        </p:spPr>
        <p:txBody>
          <a:bodyPr/>
          <a:lstStyle/>
          <a:p>
            <a:fld id="{832DF684-9176-4803-AA80-385AC7C43539}" type="slidenum">
              <a:rPr lang="en-GB" smtClean="0"/>
              <a:pPr/>
              <a:t>21</a:t>
            </a:fld>
            <a:endParaRPr lang="en-GB"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055"/>
          <p:cNvSpPr>
            <a:spLocks noGrp="1" noChangeArrowheads="1"/>
          </p:cNvSpPr>
          <p:nvPr>
            <p:ph type="sldNum" sz="quarter" idx="5"/>
          </p:nvPr>
        </p:nvSpPr>
        <p:spPr>
          <a:noFill/>
        </p:spPr>
        <p:txBody>
          <a:bodyPr/>
          <a:lstStyle/>
          <a:p>
            <a:fld id="{FE8F7D51-55DA-448F-804E-954E65097032}" type="slidenum">
              <a:rPr lang="en-GB" smtClean="0"/>
              <a:pPr/>
              <a:t>22</a:t>
            </a:fld>
            <a:endParaRPr lang="en-GB" smtClean="0"/>
          </a:p>
        </p:txBody>
      </p:sp>
      <p:sp>
        <p:nvSpPr>
          <p:cNvPr id="23555" name="Rectangle 2"/>
          <p:cNvSpPr>
            <a:spLocks noGrp="1" noRot="1" noChangeAspect="1" noChangeArrowheads="1" noTextEdit="1"/>
          </p:cNvSpPr>
          <p:nvPr>
            <p:ph type="sldImg"/>
          </p:nvPr>
        </p:nvSpPr>
        <p:spPr>
          <a:xfrm>
            <a:off x="920750" y="744538"/>
            <a:ext cx="4960938" cy="3722687"/>
          </a:xfrm>
          <a:ln/>
        </p:spPr>
      </p:sp>
      <p:sp>
        <p:nvSpPr>
          <p:cNvPr id="23556" name="Rectangle 3"/>
          <p:cNvSpPr>
            <a:spLocks noGrp="1" noChangeArrowheads="1"/>
          </p:cNvSpPr>
          <p:nvPr>
            <p:ph type="body" idx="1"/>
          </p:nvPr>
        </p:nvSpPr>
        <p:spPr>
          <a:noFill/>
          <a:ln/>
        </p:spPr>
        <p:txBody>
          <a:bodyPr/>
          <a:lstStyle/>
          <a:p>
            <a:r>
              <a:rPr lang="en-GB" dirty="0" smtClean="0"/>
              <a:t>A) Individual approach: may be more within the role of a therapist or community worker.</a:t>
            </a:r>
          </a:p>
          <a:p>
            <a:r>
              <a:rPr lang="en-GB" dirty="0" smtClean="0"/>
              <a:t>B) Retro-fitting, adapting or changing things afterwards is likely to be the most common, but can be expensive</a:t>
            </a:r>
          </a:p>
          <a:p>
            <a:r>
              <a:rPr lang="en-GB" dirty="0" smtClean="0"/>
              <a:t>C) The ideal for communal facilities is C) i.e. to design accessibility from the outset, which is the most cost-effective.</a:t>
            </a:r>
          </a:p>
          <a:p>
            <a:endParaRPr lang="en-GB" dirty="0" smtClean="0"/>
          </a:p>
          <a:p>
            <a:r>
              <a:rPr lang="en-GB" dirty="0" smtClean="0"/>
              <a:t>Inclusive Design, or Design for All; in the US, Universal Design, </a:t>
            </a:r>
            <a:r>
              <a:rPr lang="en-GB" sz="1200" b="0" dirty="0" smtClean="0"/>
              <a:t>Barrier-free design</a:t>
            </a:r>
            <a:endParaRPr lang="en-GB" dirty="0" smtClean="0"/>
          </a:p>
          <a:p>
            <a:endParaRPr lang="en-GB" dirty="0" smtClean="0"/>
          </a:p>
          <a:p>
            <a:r>
              <a:rPr lang="en-GB" dirty="0" smtClean="0"/>
              <a:t>It is highly unlikely that 100% of users could ever be catered for with a single design. There will always be users with very severe disabilities or complex needs who cannot be catered for, but it is certainly possible to aim to maximise the proportion of users.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055"/>
          <p:cNvSpPr>
            <a:spLocks noGrp="1" noChangeArrowheads="1"/>
          </p:cNvSpPr>
          <p:nvPr>
            <p:ph type="sldNum" sz="quarter" idx="5"/>
          </p:nvPr>
        </p:nvSpPr>
        <p:spPr>
          <a:noFill/>
        </p:spPr>
        <p:txBody>
          <a:bodyPr/>
          <a:lstStyle/>
          <a:p>
            <a:fld id="{026AAC1C-FE87-4065-B17C-31D063E37807}" type="slidenum">
              <a:rPr lang="en-GB" smtClean="0"/>
              <a:pPr/>
              <a:t>23</a:t>
            </a:fld>
            <a:endParaRPr lang="en-GB"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r>
              <a:rPr lang="en-GB" smtClean="0"/>
              <a:t>You need to take a different approach depending on whether you are talking about household or communal facilities.</a:t>
            </a:r>
          </a:p>
          <a:p>
            <a:r>
              <a:rPr lang="en-GB" smtClean="0"/>
              <a:t>school toilet, clinic toilet etc.</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055"/>
          <p:cNvSpPr>
            <a:spLocks noGrp="1" noChangeArrowheads="1"/>
          </p:cNvSpPr>
          <p:nvPr>
            <p:ph type="sldNum" sz="quarter" idx="5"/>
          </p:nvPr>
        </p:nvSpPr>
        <p:spPr>
          <a:noFill/>
        </p:spPr>
        <p:txBody>
          <a:bodyPr/>
          <a:lstStyle/>
          <a:p>
            <a:fld id="{AA9CBB06-D493-484C-A16B-0409BED87E7D}" type="slidenum">
              <a:rPr lang="en-GB" smtClean="0"/>
              <a:pPr/>
              <a:t>25</a:t>
            </a:fld>
            <a:endParaRPr lang="en-GB"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endParaRPr lang="en-GB"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055"/>
          <p:cNvSpPr>
            <a:spLocks noGrp="1" noChangeArrowheads="1"/>
          </p:cNvSpPr>
          <p:nvPr>
            <p:ph type="sldNum" sz="quarter" idx="5"/>
          </p:nvPr>
        </p:nvSpPr>
        <p:spPr>
          <a:noFill/>
        </p:spPr>
        <p:txBody>
          <a:bodyPr/>
          <a:lstStyle/>
          <a:p>
            <a:fld id="{65D3B9EC-CBEE-4C05-8A70-06650408F706}" type="slidenum">
              <a:rPr lang="en-GB" smtClean="0"/>
              <a:pPr/>
              <a:t>28</a:t>
            </a:fld>
            <a:endParaRPr lang="en-GB"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endParaRPr lang="en-GB" dirty="0" smtClean="0"/>
          </a:p>
          <a:p>
            <a:endParaRPr lang="en-GB"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055"/>
          <p:cNvSpPr>
            <a:spLocks noGrp="1" noChangeArrowheads="1"/>
          </p:cNvSpPr>
          <p:nvPr>
            <p:ph type="sldNum" sz="quarter" idx="5"/>
          </p:nvPr>
        </p:nvSpPr>
        <p:spPr>
          <a:noFill/>
        </p:spPr>
        <p:txBody>
          <a:bodyPr/>
          <a:lstStyle/>
          <a:p>
            <a:fld id="{6B9A44C0-9E2D-43D6-8384-1A487202FA31}" type="slidenum">
              <a:rPr lang="en-GB" smtClean="0"/>
              <a:pPr/>
              <a:t>29</a:t>
            </a:fld>
            <a:endParaRPr lang="en-GB"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055"/>
          <p:cNvSpPr>
            <a:spLocks noGrp="1" noChangeArrowheads="1"/>
          </p:cNvSpPr>
          <p:nvPr>
            <p:ph type="sldNum" sz="quarter" idx="5"/>
          </p:nvPr>
        </p:nvSpPr>
        <p:spPr>
          <a:noFill/>
        </p:spPr>
        <p:txBody>
          <a:bodyPr/>
          <a:lstStyle/>
          <a:p>
            <a:fld id="{F5D1E312-726C-4C5E-9043-E0F80BD9B537}" type="slidenum">
              <a:rPr lang="en-GB" smtClean="0"/>
              <a:pPr/>
              <a:t>32</a:t>
            </a:fld>
            <a:endParaRPr lang="en-GB"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endParaRPr lang="en-GB"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055"/>
          <p:cNvSpPr>
            <a:spLocks noGrp="1" noChangeArrowheads="1"/>
          </p:cNvSpPr>
          <p:nvPr>
            <p:ph type="sldNum" sz="quarter" idx="5"/>
          </p:nvPr>
        </p:nvSpPr>
        <p:spPr>
          <a:noFill/>
        </p:spPr>
        <p:txBody>
          <a:bodyPr/>
          <a:lstStyle/>
          <a:p>
            <a:fld id="{481FC716-507B-4EC6-B93F-EBD76D2D7417}" type="slidenum">
              <a:rPr lang="en-GB"/>
              <a:pPr/>
              <a:t>33</a:t>
            </a:fld>
            <a:endParaRPr lang="en-GB"/>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B258EC4B-51FC-4C29-8C46-D4E058D4111F}" type="slidenum">
              <a:rPr lang="en-GB"/>
              <a:pPr/>
              <a:t>35</a:t>
            </a:fld>
            <a:endParaRPr lang="en-GB"/>
          </a:p>
        </p:txBody>
      </p:sp>
      <p:sp>
        <p:nvSpPr>
          <p:cNvPr id="308226" name="Rectangle 2"/>
          <p:cNvSpPr>
            <a:spLocks noGrp="1" noRot="1" noChangeAspect="1" noChangeArrowheads="1" noTextEdit="1"/>
          </p:cNvSpPr>
          <p:nvPr>
            <p:ph type="sldImg"/>
          </p:nvPr>
        </p:nvSpPr>
        <p:spPr>
          <a:ln/>
        </p:spPr>
      </p:sp>
      <p:sp>
        <p:nvSpPr>
          <p:cNvPr id="308227"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CEB195F7-2E3B-48C2-BD82-3A5F38EBFC13}" type="slidenum">
              <a:rPr lang="en-GB"/>
              <a:pPr/>
              <a:t>3</a:t>
            </a:fld>
            <a:endParaRPr lang="en-GB"/>
          </a:p>
        </p:txBody>
      </p:sp>
      <p:sp>
        <p:nvSpPr>
          <p:cNvPr id="320514" name="Rectangle 2"/>
          <p:cNvSpPr>
            <a:spLocks noGrp="1" noRot="1" noChangeAspect="1" noChangeArrowheads="1" noTextEdit="1"/>
          </p:cNvSpPr>
          <p:nvPr>
            <p:ph type="sldImg"/>
          </p:nvPr>
        </p:nvSpPr>
        <p:spPr>
          <a:xfrm>
            <a:off x="919163" y="744538"/>
            <a:ext cx="4960937" cy="3722687"/>
          </a:xfrm>
          <a:ln/>
        </p:spPr>
      </p:sp>
      <p:sp>
        <p:nvSpPr>
          <p:cNvPr id="320515"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055"/>
          <p:cNvSpPr>
            <a:spLocks noGrp="1" noChangeArrowheads="1"/>
          </p:cNvSpPr>
          <p:nvPr>
            <p:ph type="sldNum" sz="quarter" idx="5"/>
          </p:nvPr>
        </p:nvSpPr>
        <p:spPr>
          <a:noFill/>
        </p:spPr>
        <p:txBody>
          <a:bodyPr/>
          <a:lstStyle/>
          <a:p>
            <a:fld id="{A3B600F7-7AD8-4ECF-9A88-31EA81701909}" type="slidenum">
              <a:rPr lang="en-GB" smtClean="0"/>
              <a:pPr/>
              <a:t>10</a:t>
            </a:fld>
            <a:endParaRPr lang="en-GB"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endParaRPr lang="en-GB"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055"/>
          <p:cNvSpPr>
            <a:spLocks noGrp="1" noChangeArrowheads="1"/>
          </p:cNvSpPr>
          <p:nvPr>
            <p:ph type="sldNum" sz="quarter" idx="5"/>
          </p:nvPr>
        </p:nvSpPr>
        <p:spPr>
          <a:noFill/>
        </p:spPr>
        <p:txBody>
          <a:bodyPr/>
          <a:lstStyle/>
          <a:p>
            <a:fld id="{3478FEB8-FEB3-48F7-8EE0-DEBBF8460992}" type="slidenum">
              <a:rPr lang="en-GB" smtClean="0"/>
              <a:pPr/>
              <a:t>15</a:t>
            </a:fld>
            <a:endParaRPr lang="en-GB"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r>
              <a:rPr lang="en-US" dirty="0" smtClean="0"/>
              <a:t>Installers tend to only consider</a:t>
            </a:r>
            <a:r>
              <a:rPr lang="en-US" baseline="0" dirty="0" smtClean="0"/>
              <a:t> the technology itself, not the overall installation. The user is less concerned about the technology, more about how easy and comfortable it is to use, which includes: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055"/>
          <p:cNvSpPr>
            <a:spLocks noGrp="1" noChangeArrowheads="1"/>
          </p:cNvSpPr>
          <p:nvPr>
            <p:ph type="sldNum" sz="quarter" idx="5"/>
          </p:nvPr>
        </p:nvSpPr>
        <p:spPr>
          <a:noFill/>
        </p:spPr>
        <p:txBody>
          <a:bodyPr/>
          <a:lstStyle/>
          <a:p>
            <a:fld id="{04AD9C80-F779-4BAE-AD25-E884BCC9FB21}" type="slidenum">
              <a:rPr lang="en-GB" smtClean="0"/>
              <a:pPr/>
              <a:t>16</a:t>
            </a:fld>
            <a:endParaRPr lang="en-GB"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055"/>
          <p:cNvSpPr>
            <a:spLocks noGrp="1" noChangeArrowheads="1"/>
          </p:cNvSpPr>
          <p:nvPr>
            <p:ph type="sldNum" sz="quarter" idx="5"/>
          </p:nvPr>
        </p:nvSpPr>
        <p:spPr>
          <a:noFill/>
        </p:spPr>
        <p:txBody>
          <a:bodyPr/>
          <a:lstStyle/>
          <a:p>
            <a:fld id="{99D7A26B-5138-4B33-A20E-58D7A5198248}" type="slidenum">
              <a:rPr lang="en-GB" smtClean="0"/>
              <a:pPr/>
              <a:t>17</a:t>
            </a:fld>
            <a:endParaRPr lang="en-GB" smtClean="0"/>
          </a:p>
        </p:txBody>
      </p:sp>
      <p:sp>
        <p:nvSpPr>
          <p:cNvPr id="37891" name="Rectangle 2"/>
          <p:cNvSpPr>
            <a:spLocks noGrp="1" noRot="1" noChangeAspect="1" noChangeArrowheads="1" noTextEdit="1"/>
          </p:cNvSpPr>
          <p:nvPr>
            <p:ph type="sldImg"/>
          </p:nvPr>
        </p:nvSpPr>
        <p:spPr>
          <a:xfrm>
            <a:off x="919163" y="744538"/>
            <a:ext cx="4962525" cy="3722687"/>
          </a:xfrm>
          <a:ln/>
        </p:spPr>
      </p:sp>
      <p:sp>
        <p:nvSpPr>
          <p:cNvPr id="37892" name="Rectangle 3"/>
          <p:cNvSpPr>
            <a:spLocks noGrp="1" noChangeArrowheads="1"/>
          </p:cNvSpPr>
          <p:nvPr>
            <p:ph type="body" idx="1"/>
          </p:nvPr>
        </p:nvSpPr>
        <p:spPr>
          <a:noFill/>
          <a:ln/>
        </p:spPr>
        <p:txBody>
          <a:bodyPr/>
          <a:lstStyle/>
          <a:p>
            <a:r>
              <a:rPr lang="en-GB" dirty="0" smtClean="0"/>
              <a:t>Engineers are often thinking about drainage, not user-friendliness</a:t>
            </a:r>
          </a:p>
          <a:p>
            <a:endParaRPr lang="en-GB"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055"/>
          <p:cNvSpPr>
            <a:spLocks noGrp="1" noChangeArrowheads="1"/>
          </p:cNvSpPr>
          <p:nvPr>
            <p:ph type="sldNum" sz="quarter" idx="5"/>
          </p:nvPr>
        </p:nvSpPr>
        <p:spPr>
          <a:noFill/>
        </p:spPr>
        <p:txBody>
          <a:bodyPr/>
          <a:lstStyle/>
          <a:p>
            <a:fld id="{835C21D0-4CEA-440F-99C6-9F10C13DCEC8}" type="slidenum">
              <a:rPr lang="en-GB" smtClean="0"/>
              <a:pPr/>
              <a:t>18</a:t>
            </a:fld>
            <a:endParaRPr lang="en-GB"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r>
              <a:rPr lang="en-GB" dirty="0" smtClean="0"/>
              <a:t>R: In this IDP camp, there were no wheelchair users – the sandy ground made it impossible for them to get around. Accessibility therefore catered for people who could walk, but with difficulty, hence the handrails and low steps.</a:t>
            </a:r>
          </a:p>
          <a:p>
            <a:endParaRPr lang="en-GB"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055"/>
          <p:cNvSpPr>
            <a:spLocks noGrp="1" noChangeArrowheads="1"/>
          </p:cNvSpPr>
          <p:nvPr>
            <p:ph type="sldNum" sz="quarter" idx="5"/>
          </p:nvPr>
        </p:nvSpPr>
        <p:spPr>
          <a:noFill/>
        </p:spPr>
        <p:txBody>
          <a:bodyPr/>
          <a:lstStyle/>
          <a:p>
            <a:fld id="{8CF033E0-9D9F-41A8-BCC5-73E0A35252E0}" type="slidenum">
              <a:rPr lang="en-GB" smtClean="0"/>
              <a:pPr/>
              <a:t>19</a:t>
            </a:fld>
            <a:endParaRPr lang="en-GB"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055"/>
          <p:cNvSpPr>
            <a:spLocks noGrp="1" noChangeArrowheads="1"/>
          </p:cNvSpPr>
          <p:nvPr>
            <p:ph type="sldNum" sz="quarter" idx="5"/>
          </p:nvPr>
        </p:nvSpPr>
        <p:spPr>
          <a:noFill/>
        </p:spPr>
        <p:txBody>
          <a:bodyPr/>
          <a:lstStyle/>
          <a:p>
            <a:fld id="{AA9CBB06-D493-484C-A16B-0409BED87E7D}" type="slidenum">
              <a:rPr lang="en-GB" smtClean="0"/>
              <a:pPr/>
              <a:t>20</a:t>
            </a:fld>
            <a:endParaRPr lang="en-GB"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endParaRPr lang="en-GB"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sz="quarter" idx="10"/>
          </p:nvPr>
        </p:nvSpPr>
        <p:spPr/>
        <p:txBody>
          <a:bodyPr/>
          <a:lstStyle>
            <a:lvl1pPr>
              <a:defRPr/>
            </a:lvl1pPr>
          </a:lstStyle>
          <a:p>
            <a:r>
              <a:rPr lang="en-GB"/>
              <a:t>Developing </a:t>
            </a:r>
          </a:p>
          <a:p>
            <a:r>
              <a:rPr lang="en-GB"/>
              <a:t>knowledge and capacity </a:t>
            </a:r>
          </a:p>
          <a:p>
            <a:r>
              <a:rPr lang="en-GB"/>
              <a:t>in water and sanitation</a:t>
            </a:r>
          </a:p>
        </p:txBody>
      </p:sp>
    </p:spTree>
    <p:extLst>
      <p:ext uri="{BB962C8B-B14F-4D97-AF65-F5344CB8AC3E}">
        <p14:creationId xmlns:p14="http://schemas.microsoft.com/office/powerpoint/2010/main" xmlns="" val="2752475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GB"/>
              <a:t>Developing </a:t>
            </a:r>
          </a:p>
          <a:p>
            <a:r>
              <a:rPr lang="en-GB"/>
              <a:t>knowledge and capacity </a:t>
            </a:r>
          </a:p>
          <a:p>
            <a:r>
              <a:rPr lang="en-GB"/>
              <a:t>in water and sanitation</a:t>
            </a:r>
          </a:p>
        </p:txBody>
      </p:sp>
    </p:spTree>
    <p:extLst>
      <p:ext uri="{BB962C8B-B14F-4D97-AF65-F5344CB8AC3E}">
        <p14:creationId xmlns:p14="http://schemas.microsoft.com/office/powerpoint/2010/main" xmlns="" val="2573067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349500"/>
            <a:ext cx="2017713" cy="25923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349500"/>
            <a:ext cx="5905500" cy="25923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GB"/>
              <a:t>Developing </a:t>
            </a:r>
          </a:p>
          <a:p>
            <a:r>
              <a:rPr lang="en-GB"/>
              <a:t>knowledge and capacity </a:t>
            </a:r>
          </a:p>
          <a:p>
            <a:r>
              <a:rPr lang="en-GB"/>
              <a:t>in water and sanitation</a:t>
            </a:r>
          </a:p>
        </p:txBody>
      </p:sp>
    </p:spTree>
    <p:extLst>
      <p:ext uri="{BB962C8B-B14F-4D97-AF65-F5344CB8AC3E}">
        <p14:creationId xmlns:p14="http://schemas.microsoft.com/office/powerpoint/2010/main" xmlns="" val="3286271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Tree>
    <p:extLst>
      <p:ext uri="{BB962C8B-B14F-4D97-AF65-F5344CB8AC3E}">
        <p14:creationId xmlns:p14="http://schemas.microsoft.com/office/powerpoint/2010/main" xmlns="" val="5820881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Tree>
    <p:extLst>
      <p:ext uri="{BB962C8B-B14F-4D97-AF65-F5344CB8AC3E}">
        <p14:creationId xmlns:p14="http://schemas.microsoft.com/office/powerpoint/2010/main" xmlns="" val="36063979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p>
        </p:txBody>
      </p:sp>
    </p:spTree>
    <p:extLst>
      <p:ext uri="{BB962C8B-B14F-4D97-AF65-F5344CB8AC3E}">
        <p14:creationId xmlns:p14="http://schemas.microsoft.com/office/powerpoint/2010/main" xmlns="" val="35155457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916113"/>
            <a:ext cx="4038600" cy="4210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916113"/>
            <a:ext cx="4038600" cy="4210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p>
        </p:txBody>
      </p:sp>
    </p:spTree>
    <p:extLst>
      <p:ext uri="{BB962C8B-B14F-4D97-AF65-F5344CB8AC3E}">
        <p14:creationId xmlns:p14="http://schemas.microsoft.com/office/powerpoint/2010/main" xmlns="" val="768426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p>
        </p:txBody>
      </p:sp>
    </p:spTree>
    <p:extLst>
      <p:ext uri="{BB962C8B-B14F-4D97-AF65-F5344CB8AC3E}">
        <p14:creationId xmlns:p14="http://schemas.microsoft.com/office/powerpoint/2010/main" xmlns="" val="3614604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p>
        </p:txBody>
      </p:sp>
    </p:spTree>
    <p:extLst>
      <p:ext uri="{BB962C8B-B14F-4D97-AF65-F5344CB8AC3E}">
        <p14:creationId xmlns:p14="http://schemas.microsoft.com/office/powerpoint/2010/main" xmlns="" val="8289916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Tree>
    <p:extLst>
      <p:ext uri="{BB962C8B-B14F-4D97-AF65-F5344CB8AC3E}">
        <p14:creationId xmlns:p14="http://schemas.microsoft.com/office/powerpoint/2010/main" xmlns="" val="35701121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Tree>
    <p:extLst>
      <p:ext uri="{BB962C8B-B14F-4D97-AF65-F5344CB8AC3E}">
        <p14:creationId xmlns:p14="http://schemas.microsoft.com/office/powerpoint/2010/main" xmlns="" val="4205348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GB"/>
              <a:t>Developing </a:t>
            </a:r>
          </a:p>
          <a:p>
            <a:r>
              <a:rPr lang="en-GB"/>
              <a:t>knowledge and capacity </a:t>
            </a:r>
          </a:p>
          <a:p>
            <a:r>
              <a:rPr lang="en-GB"/>
              <a:t>in water and sanitation</a:t>
            </a:r>
          </a:p>
        </p:txBody>
      </p:sp>
    </p:spTree>
    <p:extLst>
      <p:ext uri="{BB962C8B-B14F-4D97-AF65-F5344CB8AC3E}">
        <p14:creationId xmlns:p14="http://schemas.microsoft.com/office/powerpoint/2010/main" xmlns="" val="41545940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Tree>
    <p:extLst>
      <p:ext uri="{BB962C8B-B14F-4D97-AF65-F5344CB8AC3E}">
        <p14:creationId xmlns:p14="http://schemas.microsoft.com/office/powerpoint/2010/main" xmlns="" val="34613377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Tree>
    <p:extLst>
      <p:ext uri="{BB962C8B-B14F-4D97-AF65-F5344CB8AC3E}">
        <p14:creationId xmlns:p14="http://schemas.microsoft.com/office/powerpoint/2010/main" xmlns="" val="12400321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6613"/>
            <a:ext cx="2057400" cy="528955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836613"/>
            <a:ext cx="6019800" cy="528955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Tree>
    <p:extLst>
      <p:ext uri="{BB962C8B-B14F-4D97-AF65-F5344CB8AC3E}">
        <p14:creationId xmlns:p14="http://schemas.microsoft.com/office/powerpoint/2010/main" xmlns="" val="19596404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696200" cy="1524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762000" y="1981200"/>
            <a:ext cx="7696200" cy="4572000"/>
          </a:xfrm>
        </p:spPr>
        <p:txBody>
          <a:bodyPr/>
          <a:lstStyle/>
          <a:p>
            <a:pPr lvl="0"/>
            <a:endParaRPr lang="en-GB" noProof="0" smtClean="0"/>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696200" cy="1524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762000" y="1981200"/>
            <a:ext cx="37719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86300" y="1981200"/>
            <a:ext cx="37719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86300" y="4343400"/>
            <a:ext cx="37719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GB"/>
              <a:t>Developing </a:t>
            </a:r>
          </a:p>
          <a:p>
            <a:r>
              <a:rPr lang="en-GB"/>
              <a:t>knowledge and capacity </a:t>
            </a:r>
          </a:p>
          <a:p>
            <a:r>
              <a:rPr lang="en-GB"/>
              <a:t>in water and sanitation</a:t>
            </a:r>
          </a:p>
        </p:txBody>
      </p:sp>
    </p:spTree>
    <p:extLst>
      <p:ext uri="{BB962C8B-B14F-4D97-AF65-F5344CB8AC3E}">
        <p14:creationId xmlns:p14="http://schemas.microsoft.com/office/powerpoint/2010/main" xmlns="" val="3083440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9750" y="4294188"/>
            <a:ext cx="3919538" cy="647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1688" y="4294188"/>
            <a:ext cx="3921125" cy="647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GB"/>
              <a:t>Developing </a:t>
            </a:r>
          </a:p>
          <a:p>
            <a:r>
              <a:rPr lang="en-GB"/>
              <a:t>knowledge and capacity </a:t>
            </a:r>
          </a:p>
          <a:p>
            <a:r>
              <a:rPr lang="en-GB"/>
              <a:t>in water and sanitation</a:t>
            </a:r>
          </a:p>
        </p:txBody>
      </p:sp>
    </p:spTree>
    <p:extLst>
      <p:ext uri="{BB962C8B-B14F-4D97-AF65-F5344CB8AC3E}">
        <p14:creationId xmlns:p14="http://schemas.microsoft.com/office/powerpoint/2010/main" xmlns="" val="2963702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GB"/>
              <a:t>Developing </a:t>
            </a:r>
          </a:p>
          <a:p>
            <a:r>
              <a:rPr lang="en-GB"/>
              <a:t>knowledge and capacity </a:t>
            </a:r>
          </a:p>
          <a:p>
            <a:r>
              <a:rPr lang="en-GB"/>
              <a:t>in water and sanitation</a:t>
            </a:r>
          </a:p>
        </p:txBody>
      </p:sp>
    </p:spTree>
    <p:extLst>
      <p:ext uri="{BB962C8B-B14F-4D97-AF65-F5344CB8AC3E}">
        <p14:creationId xmlns:p14="http://schemas.microsoft.com/office/powerpoint/2010/main" xmlns="" val="234116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GB"/>
              <a:t>Developing </a:t>
            </a:r>
          </a:p>
          <a:p>
            <a:r>
              <a:rPr lang="en-GB"/>
              <a:t>knowledge and capacity </a:t>
            </a:r>
          </a:p>
          <a:p>
            <a:r>
              <a:rPr lang="en-GB"/>
              <a:t>in water and sanitation</a:t>
            </a:r>
          </a:p>
        </p:txBody>
      </p:sp>
    </p:spTree>
    <p:extLst>
      <p:ext uri="{BB962C8B-B14F-4D97-AF65-F5344CB8AC3E}">
        <p14:creationId xmlns:p14="http://schemas.microsoft.com/office/powerpoint/2010/main" xmlns="" val="3601593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GB"/>
              <a:t>Developing </a:t>
            </a:r>
          </a:p>
          <a:p>
            <a:r>
              <a:rPr lang="en-GB"/>
              <a:t>knowledge and capacity </a:t>
            </a:r>
          </a:p>
          <a:p>
            <a:r>
              <a:rPr lang="en-GB"/>
              <a:t>in water and sanitation</a:t>
            </a:r>
          </a:p>
        </p:txBody>
      </p:sp>
    </p:spTree>
    <p:extLst>
      <p:ext uri="{BB962C8B-B14F-4D97-AF65-F5344CB8AC3E}">
        <p14:creationId xmlns:p14="http://schemas.microsoft.com/office/powerpoint/2010/main" xmlns="" val="163220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GB"/>
              <a:t>Developing </a:t>
            </a:r>
          </a:p>
          <a:p>
            <a:r>
              <a:rPr lang="en-GB"/>
              <a:t>knowledge and capacity </a:t>
            </a:r>
          </a:p>
          <a:p>
            <a:r>
              <a:rPr lang="en-GB"/>
              <a:t>in water and sanitation</a:t>
            </a:r>
          </a:p>
        </p:txBody>
      </p:sp>
    </p:spTree>
    <p:extLst>
      <p:ext uri="{BB962C8B-B14F-4D97-AF65-F5344CB8AC3E}">
        <p14:creationId xmlns:p14="http://schemas.microsoft.com/office/powerpoint/2010/main" xmlns="" val="2230369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GB"/>
              <a:t>Developing </a:t>
            </a:r>
          </a:p>
          <a:p>
            <a:r>
              <a:rPr lang="en-GB"/>
              <a:t>knowledge and capacity </a:t>
            </a:r>
          </a:p>
          <a:p>
            <a:r>
              <a:rPr lang="en-GB"/>
              <a:t>in water and sanitation</a:t>
            </a:r>
          </a:p>
        </p:txBody>
      </p:sp>
    </p:spTree>
    <p:extLst>
      <p:ext uri="{BB962C8B-B14F-4D97-AF65-F5344CB8AC3E}">
        <p14:creationId xmlns:p14="http://schemas.microsoft.com/office/powerpoint/2010/main" xmlns="" val="1255005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bwMode="auto">
          <a:xfrm>
            <a:off x="539750" y="4294188"/>
            <a:ext cx="7993063" cy="647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t>Forename Surname</a:t>
            </a:r>
          </a:p>
        </p:txBody>
      </p:sp>
      <p:sp>
        <p:nvSpPr>
          <p:cNvPr id="4101" name="Rectangle 5"/>
          <p:cNvSpPr>
            <a:spLocks noGrp="1" noChangeArrowheads="1"/>
          </p:cNvSpPr>
          <p:nvPr>
            <p:ph type="ftr" sz="quarter" idx="3"/>
          </p:nvPr>
        </p:nvSpPr>
        <p:spPr bwMode="auto">
          <a:xfrm>
            <a:off x="2124075" y="658813"/>
            <a:ext cx="2895600" cy="720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3399FF"/>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a:solidFill>
                  <a:srgbClr val="3399FF"/>
                </a:solidFill>
              </a:defRPr>
            </a:lvl1pPr>
          </a:lstStyle>
          <a:p>
            <a:r>
              <a:rPr lang="en-GB"/>
              <a:t>Developing </a:t>
            </a:r>
          </a:p>
          <a:p>
            <a:r>
              <a:rPr lang="en-GB"/>
              <a:t>knowledge and capacity </a:t>
            </a:r>
          </a:p>
          <a:p>
            <a:r>
              <a:rPr lang="en-GB"/>
              <a:t>in water and sanitation</a:t>
            </a:r>
          </a:p>
        </p:txBody>
      </p:sp>
      <p:sp>
        <p:nvSpPr>
          <p:cNvPr id="4103" name="Rectangle 7"/>
          <p:cNvSpPr>
            <a:spLocks noChangeArrowheads="1"/>
          </p:cNvSpPr>
          <p:nvPr/>
        </p:nvSpPr>
        <p:spPr bwMode="auto">
          <a:xfrm>
            <a:off x="0" y="0"/>
            <a:ext cx="9144000" cy="404813"/>
          </a:xfrm>
          <a:prstGeom prst="rect">
            <a:avLst/>
          </a:prstGeom>
          <a:solidFill>
            <a:srgbClr val="33CCFF"/>
          </a:solidFill>
          <a:ln w="9525">
            <a:solidFill>
              <a:srgbClr val="3399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en-US">
              <a:solidFill>
                <a:srgbClr val="0066FF"/>
              </a:solidFill>
            </a:endParaRPr>
          </a:p>
        </p:txBody>
      </p:sp>
      <p:sp>
        <p:nvSpPr>
          <p:cNvPr id="4104" name="Rectangle 8"/>
          <p:cNvSpPr>
            <a:spLocks noGrp="1" noChangeArrowheads="1"/>
          </p:cNvSpPr>
          <p:nvPr>
            <p:ph type="title"/>
          </p:nvPr>
        </p:nvSpPr>
        <p:spPr bwMode="auto">
          <a:xfrm>
            <a:off x="457200" y="2349500"/>
            <a:ext cx="8075613" cy="11509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The Water, Engineering </a:t>
            </a:r>
            <a:br>
              <a:rPr lang="en-GB"/>
            </a:br>
            <a:r>
              <a:rPr lang="en-GB"/>
              <a:t>and Development Centre</a:t>
            </a:r>
          </a:p>
        </p:txBody>
      </p:sp>
      <p:pic>
        <p:nvPicPr>
          <p:cNvPr id="4106" name="Picture 10" descr="LU-centenary"/>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6516688" y="5954713"/>
            <a:ext cx="2168525" cy="569912"/>
          </a:xfrm>
          <a:prstGeom prst="rect">
            <a:avLst/>
          </a:prstGeom>
          <a:noFill/>
          <a:extLst>
            <a:ext uri="{909E8E84-426E-40dd-AFC4-6F175D3DCCD1}">
              <a14:hiddenFill xmlns:a14="http://schemas.microsoft.com/office/drawing/2010/main" xmlns="">
                <a:solidFill>
                  <a:srgbClr val="FFFFFF"/>
                </a:solidFill>
              </a14:hiddenFill>
            </a:ext>
          </a:extLst>
        </p:spPr>
      </p:pic>
      <p:pic>
        <p:nvPicPr>
          <p:cNvPr id="4107" name="Picture 11" descr="WEDC09-RGB-SMALL"/>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539750" y="692150"/>
            <a:ext cx="1524000" cy="812800"/>
          </a:xfrm>
          <a:prstGeom prst="rect">
            <a:avLst/>
          </a:prstGeom>
          <a:noFill/>
          <a:extLst>
            <a:ext uri="{909E8E84-426E-40dd-AFC4-6F175D3DCCD1}">
              <a14:hiddenFill xmlns:a14="http://schemas.microsoft.com/office/drawing/2010/main" xmlns="">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dt="0"/>
  <p:txStyles>
    <p:titleStyle>
      <a:lvl1pPr algn="l" rtl="0" eaLnBrk="1" fontAlgn="base" hangingPunct="1">
        <a:spcBef>
          <a:spcPct val="0"/>
        </a:spcBef>
        <a:spcAft>
          <a:spcPct val="0"/>
        </a:spcAft>
        <a:defRPr sz="3600" b="1">
          <a:solidFill>
            <a:srgbClr val="000066"/>
          </a:solidFill>
          <a:latin typeface="+mj-lt"/>
          <a:ea typeface="+mj-ea"/>
          <a:cs typeface="+mj-cs"/>
        </a:defRPr>
      </a:lvl1pPr>
      <a:lvl2pPr algn="l" rtl="0" eaLnBrk="1" fontAlgn="base" hangingPunct="1">
        <a:spcBef>
          <a:spcPct val="0"/>
        </a:spcBef>
        <a:spcAft>
          <a:spcPct val="0"/>
        </a:spcAft>
        <a:defRPr sz="3600" b="1">
          <a:solidFill>
            <a:srgbClr val="000066"/>
          </a:solidFill>
          <a:latin typeface="Arial" charset="0"/>
          <a:ea typeface="ＭＳ Ｐゴシック" charset="0"/>
        </a:defRPr>
      </a:lvl2pPr>
      <a:lvl3pPr algn="l" rtl="0" eaLnBrk="1" fontAlgn="base" hangingPunct="1">
        <a:spcBef>
          <a:spcPct val="0"/>
        </a:spcBef>
        <a:spcAft>
          <a:spcPct val="0"/>
        </a:spcAft>
        <a:defRPr sz="3600" b="1">
          <a:solidFill>
            <a:srgbClr val="000066"/>
          </a:solidFill>
          <a:latin typeface="Arial" charset="0"/>
          <a:ea typeface="ＭＳ Ｐゴシック" charset="0"/>
        </a:defRPr>
      </a:lvl3pPr>
      <a:lvl4pPr algn="l" rtl="0" eaLnBrk="1" fontAlgn="base" hangingPunct="1">
        <a:spcBef>
          <a:spcPct val="0"/>
        </a:spcBef>
        <a:spcAft>
          <a:spcPct val="0"/>
        </a:spcAft>
        <a:defRPr sz="3600" b="1">
          <a:solidFill>
            <a:srgbClr val="000066"/>
          </a:solidFill>
          <a:latin typeface="Arial" charset="0"/>
          <a:ea typeface="ＭＳ Ｐゴシック" charset="0"/>
        </a:defRPr>
      </a:lvl4pPr>
      <a:lvl5pPr algn="l" rtl="0" eaLnBrk="1" fontAlgn="base" hangingPunct="1">
        <a:spcBef>
          <a:spcPct val="0"/>
        </a:spcBef>
        <a:spcAft>
          <a:spcPct val="0"/>
        </a:spcAft>
        <a:defRPr sz="3600" b="1">
          <a:solidFill>
            <a:srgbClr val="000066"/>
          </a:solidFill>
          <a:latin typeface="Arial" charset="0"/>
          <a:ea typeface="ＭＳ Ｐゴシック" charset="0"/>
        </a:defRPr>
      </a:lvl5pPr>
      <a:lvl6pPr marL="457200" algn="l" rtl="0" eaLnBrk="1" fontAlgn="base" hangingPunct="1">
        <a:spcBef>
          <a:spcPct val="0"/>
        </a:spcBef>
        <a:spcAft>
          <a:spcPct val="0"/>
        </a:spcAft>
        <a:defRPr sz="3600" b="1">
          <a:solidFill>
            <a:srgbClr val="000066"/>
          </a:solidFill>
          <a:latin typeface="Arial" charset="0"/>
          <a:ea typeface="ＭＳ Ｐゴシック" charset="0"/>
        </a:defRPr>
      </a:lvl6pPr>
      <a:lvl7pPr marL="914400" algn="l" rtl="0" eaLnBrk="1" fontAlgn="base" hangingPunct="1">
        <a:spcBef>
          <a:spcPct val="0"/>
        </a:spcBef>
        <a:spcAft>
          <a:spcPct val="0"/>
        </a:spcAft>
        <a:defRPr sz="3600" b="1">
          <a:solidFill>
            <a:srgbClr val="000066"/>
          </a:solidFill>
          <a:latin typeface="Arial" charset="0"/>
          <a:ea typeface="ＭＳ Ｐゴシック" charset="0"/>
        </a:defRPr>
      </a:lvl7pPr>
      <a:lvl8pPr marL="1371600" algn="l" rtl="0" eaLnBrk="1" fontAlgn="base" hangingPunct="1">
        <a:spcBef>
          <a:spcPct val="0"/>
        </a:spcBef>
        <a:spcAft>
          <a:spcPct val="0"/>
        </a:spcAft>
        <a:defRPr sz="3600" b="1">
          <a:solidFill>
            <a:srgbClr val="000066"/>
          </a:solidFill>
          <a:latin typeface="Arial" charset="0"/>
          <a:ea typeface="ＭＳ Ｐゴシック" charset="0"/>
        </a:defRPr>
      </a:lvl8pPr>
      <a:lvl9pPr marL="1828800" algn="l" rtl="0" eaLnBrk="1" fontAlgn="base" hangingPunct="1">
        <a:spcBef>
          <a:spcPct val="0"/>
        </a:spcBef>
        <a:spcAft>
          <a:spcPct val="0"/>
        </a:spcAft>
        <a:defRPr sz="3600" b="1">
          <a:solidFill>
            <a:srgbClr val="000066"/>
          </a:solidFill>
          <a:latin typeface="Arial" charset="0"/>
          <a:ea typeface="ＭＳ Ｐゴシック" charset="0"/>
        </a:defRPr>
      </a:lvl9pPr>
    </p:titleStyle>
    <p:bodyStyle>
      <a:lvl1pPr marL="342900" indent="-342900" algn="l" rtl="0" eaLnBrk="1" fontAlgn="base" hangingPunct="1">
        <a:spcBef>
          <a:spcPct val="20000"/>
        </a:spcBef>
        <a:spcAft>
          <a:spcPct val="0"/>
        </a:spcAft>
        <a:defRPr sz="2000" b="1">
          <a:solidFill>
            <a:srgbClr val="000066"/>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836613"/>
            <a:ext cx="8218488" cy="86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457200" y="1916113"/>
            <a:ext cx="8229600" cy="4210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9" name="Rectangle 5"/>
          <p:cNvSpPr>
            <a:spLocks noGrp="1" noChangeArrowheads="1"/>
          </p:cNvSpPr>
          <p:nvPr>
            <p:ph type="ftr" sz="quarter" idx="3"/>
          </p:nvPr>
        </p:nvSpPr>
        <p:spPr bwMode="auto">
          <a:xfrm>
            <a:off x="468313" y="6245225"/>
            <a:ext cx="8207375"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solidFill>
                  <a:srgbClr val="0066FF"/>
                </a:solidFill>
              </a:defRPr>
            </a:lvl1pPr>
          </a:lstStyle>
          <a:p>
            <a:endParaRPr lang="en-US"/>
          </a:p>
        </p:txBody>
      </p:sp>
      <p:sp>
        <p:nvSpPr>
          <p:cNvPr id="1031" name="Rectangle 7"/>
          <p:cNvSpPr>
            <a:spLocks noChangeArrowheads="1"/>
          </p:cNvSpPr>
          <p:nvPr/>
        </p:nvSpPr>
        <p:spPr bwMode="auto">
          <a:xfrm>
            <a:off x="0" y="0"/>
            <a:ext cx="9144000" cy="404813"/>
          </a:xfrm>
          <a:prstGeom prst="rect">
            <a:avLst/>
          </a:prstGeom>
          <a:solidFill>
            <a:srgbClr val="33CCFF"/>
          </a:solidFill>
          <a:ln w="9525">
            <a:solidFill>
              <a:srgbClr val="3399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en-US">
              <a:solidFill>
                <a:srgbClr val="0066FF"/>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fontAlgn="base">
        <a:spcBef>
          <a:spcPct val="0"/>
        </a:spcBef>
        <a:spcAft>
          <a:spcPct val="0"/>
        </a:spcAft>
        <a:defRPr sz="3000" b="1">
          <a:solidFill>
            <a:srgbClr val="000066"/>
          </a:solidFill>
          <a:latin typeface="+mj-lt"/>
          <a:ea typeface="+mj-ea"/>
          <a:cs typeface="+mj-cs"/>
        </a:defRPr>
      </a:lvl1pPr>
      <a:lvl2pPr algn="l" rtl="0" fontAlgn="base">
        <a:spcBef>
          <a:spcPct val="0"/>
        </a:spcBef>
        <a:spcAft>
          <a:spcPct val="0"/>
        </a:spcAft>
        <a:defRPr sz="3000" b="1">
          <a:solidFill>
            <a:srgbClr val="000066"/>
          </a:solidFill>
          <a:latin typeface="Arial" charset="0"/>
          <a:ea typeface="ＭＳ Ｐゴシック" charset="0"/>
        </a:defRPr>
      </a:lvl2pPr>
      <a:lvl3pPr algn="l" rtl="0" fontAlgn="base">
        <a:spcBef>
          <a:spcPct val="0"/>
        </a:spcBef>
        <a:spcAft>
          <a:spcPct val="0"/>
        </a:spcAft>
        <a:defRPr sz="3000" b="1">
          <a:solidFill>
            <a:srgbClr val="000066"/>
          </a:solidFill>
          <a:latin typeface="Arial" charset="0"/>
          <a:ea typeface="ＭＳ Ｐゴシック" charset="0"/>
        </a:defRPr>
      </a:lvl3pPr>
      <a:lvl4pPr algn="l" rtl="0" fontAlgn="base">
        <a:spcBef>
          <a:spcPct val="0"/>
        </a:spcBef>
        <a:spcAft>
          <a:spcPct val="0"/>
        </a:spcAft>
        <a:defRPr sz="3000" b="1">
          <a:solidFill>
            <a:srgbClr val="000066"/>
          </a:solidFill>
          <a:latin typeface="Arial" charset="0"/>
          <a:ea typeface="ＭＳ Ｐゴシック" charset="0"/>
        </a:defRPr>
      </a:lvl4pPr>
      <a:lvl5pPr algn="l" rtl="0" fontAlgn="base">
        <a:spcBef>
          <a:spcPct val="0"/>
        </a:spcBef>
        <a:spcAft>
          <a:spcPct val="0"/>
        </a:spcAft>
        <a:defRPr sz="3000" b="1">
          <a:solidFill>
            <a:srgbClr val="000066"/>
          </a:solidFill>
          <a:latin typeface="Arial" charset="0"/>
          <a:ea typeface="ＭＳ Ｐゴシック" charset="0"/>
        </a:defRPr>
      </a:lvl5pPr>
      <a:lvl6pPr marL="457200" algn="l" rtl="0" fontAlgn="base">
        <a:spcBef>
          <a:spcPct val="0"/>
        </a:spcBef>
        <a:spcAft>
          <a:spcPct val="0"/>
        </a:spcAft>
        <a:defRPr sz="3000" b="1">
          <a:solidFill>
            <a:srgbClr val="000066"/>
          </a:solidFill>
          <a:latin typeface="Arial" charset="0"/>
          <a:ea typeface="ＭＳ Ｐゴシック" charset="0"/>
        </a:defRPr>
      </a:lvl6pPr>
      <a:lvl7pPr marL="914400" algn="l" rtl="0" fontAlgn="base">
        <a:spcBef>
          <a:spcPct val="0"/>
        </a:spcBef>
        <a:spcAft>
          <a:spcPct val="0"/>
        </a:spcAft>
        <a:defRPr sz="3000" b="1">
          <a:solidFill>
            <a:srgbClr val="000066"/>
          </a:solidFill>
          <a:latin typeface="Arial" charset="0"/>
          <a:ea typeface="ＭＳ Ｐゴシック" charset="0"/>
        </a:defRPr>
      </a:lvl7pPr>
      <a:lvl8pPr marL="1371600" algn="l" rtl="0" fontAlgn="base">
        <a:spcBef>
          <a:spcPct val="0"/>
        </a:spcBef>
        <a:spcAft>
          <a:spcPct val="0"/>
        </a:spcAft>
        <a:defRPr sz="3000" b="1">
          <a:solidFill>
            <a:srgbClr val="000066"/>
          </a:solidFill>
          <a:latin typeface="Arial" charset="0"/>
          <a:ea typeface="ＭＳ Ｐゴシック" charset="0"/>
        </a:defRPr>
      </a:lvl8pPr>
      <a:lvl9pPr marL="1828800" algn="l" rtl="0" fontAlgn="base">
        <a:spcBef>
          <a:spcPct val="0"/>
        </a:spcBef>
        <a:spcAft>
          <a:spcPct val="0"/>
        </a:spcAft>
        <a:defRPr sz="3000" b="1">
          <a:solidFill>
            <a:srgbClr val="000066"/>
          </a:solidFill>
          <a:latin typeface="Arial" charset="0"/>
          <a:ea typeface="ＭＳ Ｐゴシック" charset="0"/>
        </a:defRPr>
      </a:lvl9pPr>
    </p:titleStyle>
    <p:bodyStyle>
      <a:lvl1pPr marL="342900" indent="-342900" algn="l" rtl="0" fontAlgn="base">
        <a:spcBef>
          <a:spcPct val="20000"/>
        </a:spcBef>
        <a:spcAft>
          <a:spcPct val="0"/>
        </a:spcAft>
        <a:defRPr sz="2400">
          <a:solidFill>
            <a:srgbClr val="000066"/>
          </a:solidFill>
          <a:latin typeface="+mn-lt"/>
          <a:ea typeface="+mn-ea"/>
          <a:cs typeface="+mn-cs"/>
        </a:defRPr>
      </a:lvl1pPr>
      <a:lvl2pPr marL="742950" indent="-285750" algn="l" rtl="0" fontAlgn="base">
        <a:spcBef>
          <a:spcPct val="20000"/>
        </a:spcBef>
        <a:spcAft>
          <a:spcPct val="0"/>
        </a:spcAft>
        <a:buChar char="•"/>
        <a:defRPr sz="2400">
          <a:solidFill>
            <a:srgbClr val="000066"/>
          </a:solidFill>
          <a:latin typeface="+mn-lt"/>
          <a:ea typeface="+mn-ea"/>
        </a:defRPr>
      </a:lvl2pPr>
      <a:lvl3pPr marL="1143000" indent="-228600" algn="l" rtl="0" fontAlgn="base">
        <a:spcBef>
          <a:spcPct val="20000"/>
        </a:spcBef>
        <a:spcAft>
          <a:spcPct val="0"/>
        </a:spcAft>
        <a:buFont typeface="Arial" charset="0"/>
        <a:buChar char="○"/>
        <a:defRPr sz="2000">
          <a:solidFill>
            <a:srgbClr val="000066"/>
          </a:solidFill>
          <a:latin typeface="+mn-lt"/>
          <a:ea typeface="+mn-ea"/>
        </a:defRPr>
      </a:lvl3pPr>
      <a:lvl4pPr marL="1600200" indent="-228600" algn="l" rtl="0" fontAlgn="base">
        <a:spcBef>
          <a:spcPct val="20000"/>
        </a:spcBef>
        <a:spcAft>
          <a:spcPct val="0"/>
        </a:spcAft>
        <a:buChar char="–"/>
        <a:defRPr>
          <a:solidFill>
            <a:srgbClr val="000066"/>
          </a:solidFill>
          <a:latin typeface="+mn-lt"/>
          <a:ea typeface="+mn-ea"/>
        </a:defRPr>
      </a:lvl4pPr>
      <a:lvl5pPr marL="2057400" indent="-228600" algn="l" rtl="0" fontAlgn="base">
        <a:spcBef>
          <a:spcPct val="20000"/>
        </a:spcBef>
        <a:spcAft>
          <a:spcPct val="0"/>
        </a:spcAft>
        <a:buChar char="»"/>
        <a:defRPr sz="1600">
          <a:solidFill>
            <a:srgbClr val="000066"/>
          </a:solidFill>
          <a:latin typeface="+mn-lt"/>
          <a:ea typeface="+mn-ea"/>
        </a:defRPr>
      </a:lvl5pPr>
      <a:lvl6pPr marL="2514600" indent="-228600" algn="l" rtl="0" fontAlgn="base">
        <a:spcBef>
          <a:spcPct val="20000"/>
        </a:spcBef>
        <a:spcAft>
          <a:spcPct val="0"/>
        </a:spcAft>
        <a:buChar char="»"/>
        <a:defRPr sz="1600">
          <a:solidFill>
            <a:srgbClr val="000066"/>
          </a:solidFill>
          <a:latin typeface="+mn-lt"/>
          <a:ea typeface="+mn-ea"/>
        </a:defRPr>
      </a:lvl6pPr>
      <a:lvl7pPr marL="2971800" indent="-228600" algn="l" rtl="0" fontAlgn="base">
        <a:spcBef>
          <a:spcPct val="20000"/>
        </a:spcBef>
        <a:spcAft>
          <a:spcPct val="0"/>
        </a:spcAft>
        <a:buChar char="»"/>
        <a:defRPr sz="1600">
          <a:solidFill>
            <a:srgbClr val="000066"/>
          </a:solidFill>
          <a:latin typeface="+mn-lt"/>
          <a:ea typeface="+mn-ea"/>
        </a:defRPr>
      </a:lvl7pPr>
      <a:lvl8pPr marL="3429000" indent="-228600" algn="l" rtl="0" fontAlgn="base">
        <a:spcBef>
          <a:spcPct val="20000"/>
        </a:spcBef>
        <a:spcAft>
          <a:spcPct val="0"/>
        </a:spcAft>
        <a:buChar char="»"/>
        <a:defRPr sz="1600">
          <a:solidFill>
            <a:srgbClr val="000066"/>
          </a:solidFill>
          <a:latin typeface="+mn-lt"/>
          <a:ea typeface="+mn-ea"/>
        </a:defRPr>
      </a:lvl8pPr>
      <a:lvl9pPr marL="3886200" indent="-228600" algn="l" rtl="0" fontAlgn="base">
        <a:spcBef>
          <a:spcPct val="20000"/>
        </a:spcBef>
        <a:spcAft>
          <a:spcPct val="0"/>
        </a:spcAft>
        <a:buChar char="»"/>
        <a:defRPr sz="1600">
          <a:solidFill>
            <a:srgbClr val="000066"/>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image" Target="../media/image2.jpe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27.jpe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image" Target="../media/image2.jpeg"/><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2.jpeg"/><Relationship Id="rId5" Type="http://schemas.openxmlformats.org/officeDocument/2006/relationships/image" Target="../media/image32.jpeg"/><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0.xml"/><Relationship Id="rId1" Type="http://schemas.openxmlformats.org/officeDocument/2006/relationships/slideLayout" Target="../slideLayouts/slideLayout15.xml"/><Relationship Id="rId5" Type="http://schemas.openxmlformats.org/officeDocument/2006/relationships/image" Target="../media/image2.jpeg"/><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6.xml"/><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3.xml"/><Relationship Id="rId1" Type="http://schemas.openxmlformats.org/officeDocument/2006/relationships/slideLayout" Target="../slideLayouts/slideLayout15.xml"/><Relationship Id="rId5" Type="http://schemas.openxmlformats.org/officeDocument/2006/relationships/image" Target="../media/image2.jpeg"/><Relationship Id="rId4" Type="http://schemas.openxmlformats.org/officeDocument/2006/relationships/image" Target="../media/image42.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3.xml"/><Relationship Id="rId1" Type="http://schemas.openxmlformats.org/officeDocument/2006/relationships/themeOverride" Target="../theme/themeOverride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3.xml"/><Relationship Id="rId1" Type="http://schemas.openxmlformats.org/officeDocument/2006/relationships/themeOverride" Target="../theme/themeOverride2.xml"/></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4.xml"/><Relationship Id="rId1" Type="http://schemas.openxmlformats.org/officeDocument/2006/relationships/slideLayout" Target="../slideLayouts/slideLayout15.xml"/><Relationship Id="rId5" Type="http://schemas.openxmlformats.org/officeDocument/2006/relationships/image" Target="../media/image2.jpeg"/><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5.xml"/><Relationship Id="rId1" Type="http://schemas.openxmlformats.org/officeDocument/2006/relationships/slideLayout" Target="../slideLayouts/slideLayout15.xml"/><Relationship Id="rId5" Type="http://schemas.openxmlformats.org/officeDocument/2006/relationships/image" Target="../media/image2.jpeg"/><Relationship Id="rId4" Type="http://schemas.openxmlformats.org/officeDocument/2006/relationships/image" Target="../media/image45.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15.xml"/><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5.xml"/><Relationship Id="rId5" Type="http://schemas.openxmlformats.org/officeDocument/2006/relationships/image" Target="../media/image5.jpeg"/><Relationship Id="rId4" Type="http://schemas.openxmlformats.org/officeDocument/2006/relationships/image" Target="../media/image14.jpeg"/></Relationships>
</file>

<file path=ppt/slides/_rels/slide3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2.jpeg"/><Relationship Id="rId4" Type="http://schemas.openxmlformats.org/officeDocument/2006/relationships/image" Target="../media/image51.jpe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png"/><Relationship Id="rId1" Type="http://schemas.openxmlformats.org/officeDocument/2006/relationships/slideLayout" Target="../slideLayouts/slideLayout13.xml"/><Relationship Id="rId4"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2.jpeg"/></Relationships>
</file>

<file path=ppt/slides/_rels/slide36.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hyperlink" Target="http://wedc.lboro.ac.uk/wsdp" TargetMode="External"/><Relationship Id="rId7" Type="http://schemas.openxmlformats.org/officeDocument/2006/relationships/hyperlink" Target="http://www.who.int/water_sanitation_health/publications/Press_Release_GLAAS_and_HLM_21Apr10.pdf" TargetMode="External"/><Relationship Id="rId2" Type="http://schemas.openxmlformats.org/officeDocument/2006/relationships/hyperlink" Target="http://www.irc.nl/page/39141" TargetMode="External"/><Relationship Id="rId1" Type="http://schemas.openxmlformats.org/officeDocument/2006/relationships/slideLayout" Target="../slideLayouts/slideLayout13.xml"/><Relationship Id="rId6" Type="http://schemas.openxmlformats.org/officeDocument/2006/relationships/hyperlink" Target="http://wedc.lboro.ac.uk/knowledge/know.html" TargetMode="External"/><Relationship Id="rId5" Type="http://schemas.openxmlformats.org/officeDocument/2006/relationships/hyperlink" Target="http://www.asksource.info/res_library/disability.htm" TargetMode="External"/><Relationship Id="rId4" Type="http://schemas.openxmlformats.org/officeDocument/2006/relationships/hyperlink" Target="http://wedc.lboro.ac.uk/resources/briefnotes/BN001_School_Latrines.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5.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6.xml"/><Relationship Id="rId5" Type="http://schemas.openxmlformats.org/officeDocument/2006/relationships/image" Target="../media/image2.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GB" dirty="0"/>
              <a:t>Developing </a:t>
            </a:r>
          </a:p>
          <a:p>
            <a:r>
              <a:rPr lang="en-GB" dirty="0"/>
              <a:t>knowledge and capacity </a:t>
            </a:r>
          </a:p>
          <a:p>
            <a:r>
              <a:rPr lang="en-GB" dirty="0"/>
              <a:t>in water and sanitation</a:t>
            </a:r>
          </a:p>
        </p:txBody>
      </p:sp>
      <p:sp>
        <p:nvSpPr>
          <p:cNvPr id="6146" name="Rectangle 2"/>
          <p:cNvSpPr>
            <a:spLocks noGrp="1" noChangeArrowheads="1"/>
          </p:cNvSpPr>
          <p:nvPr>
            <p:ph type="title"/>
          </p:nvPr>
        </p:nvSpPr>
        <p:spPr>
          <a:xfrm>
            <a:off x="457201" y="2349500"/>
            <a:ext cx="4834880" cy="1150938"/>
          </a:xfrm>
        </p:spPr>
        <p:txBody>
          <a:bodyPr/>
          <a:lstStyle/>
          <a:p>
            <a:r>
              <a:rPr lang="en-US" sz="4400" dirty="0" smtClean="0"/>
              <a:t>WASH and people with disabilities</a:t>
            </a:r>
            <a:endParaRPr lang="en-US" sz="4400" dirty="0"/>
          </a:p>
        </p:txBody>
      </p:sp>
      <p:sp>
        <p:nvSpPr>
          <p:cNvPr id="6147" name="Rectangle 3"/>
          <p:cNvSpPr>
            <a:spLocks noGrp="1" noChangeArrowheads="1"/>
          </p:cNvSpPr>
          <p:nvPr>
            <p:ph type="body" idx="1"/>
          </p:nvPr>
        </p:nvSpPr>
        <p:spPr>
          <a:xfrm>
            <a:off x="539751" y="4294188"/>
            <a:ext cx="4680322" cy="647700"/>
          </a:xfrm>
        </p:spPr>
        <p:txBody>
          <a:bodyPr/>
          <a:lstStyle/>
          <a:p>
            <a:r>
              <a:rPr lang="en-US" sz="3600" dirty="0" smtClean="0"/>
              <a:t>Improving access for all</a:t>
            </a:r>
          </a:p>
          <a:p>
            <a:endParaRPr lang="en-US" dirty="0"/>
          </a:p>
          <a:p>
            <a:r>
              <a:rPr lang="en-US" dirty="0" smtClean="0"/>
              <a:t>Hazel Jones</a:t>
            </a:r>
          </a:p>
          <a:p>
            <a:r>
              <a:rPr lang="en-US" dirty="0" smtClean="0"/>
              <a:t>December 2011</a:t>
            </a:r>
            <a:endParaRPr lang="en-US" dirty="0"/>
          </a:p>
        </p:txBody>
      </p:sp>
      <p:pic>
        <p:nvPicPr>
          <p:cNvPr id="5" name="Picture 26" descr="C:\Documents and Settings\cvhej\My Documents\My Pictures\Bangladesh\BD039a.JPG"/>
          <p:cNvPicPr>
            <a:picLocks noChangeAspect="1" noChangeArrowheads="1"/>
          </p:cNvPicPr>
          <p:nvPr/>
        </p:nvPicPr>
        <p:blipFill>
          <a:blip r:embed="rId3" cstate="print">
            <a:lum contrast="7000"/>
          </a:blip>
          <a:srcRect/>
          <a:stretch>
            <a:fillRect/>
          </a:stretch>
        </p:blipFill>
        <p:spPr bwMode="auto">
          <a:xfrm>
            <a:off x="4803080" y="1628800"/>
            <a:ext cx="4161408" cy="37995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07950" y="-26988"/>
            <a:ext cx="4425950" cy="1524001"/>
          </a:xfrm>
        </p:spPr>
        <p:txBody>
          <a:bodyPr/>
          <a:lstStyle/>
          <a:p>
            <a:pPr eaLnBrk="1" hangingPunct="1"/>
            <a:r>
              <a:rPr lang="en-GB" sz="4400" b="1" smtClean="0">
                <a:solidFill>
                  <a:srgbClr val="333399"/>
                </a:solidFill>
              </a:rPr>
              <a:t>Who is affected?</a:t>
            </a:r>
          </a:p>
        </p:txBody>
      </p:sp>
      <p:pic>
        <p:nvPicPr>
          <p:cNvPr id="457731" name="Picture 3" descr="Doukou Fana Coulibaly's latrine 3"/>
          <p:cNvPicPr>
            <a:picLocks noChangeAspect="1" noChangeArrowheads="1"/>
          </p:cNvPicPr>
          <p:nvPr/>
        </p:nvPicPr>
        <p:blipFill>
          <a:blip r:embed="rId3" cstate="print"/>
          <a:srcRect/>
          <a:stretch>
            <a:fillRect/>
          </a:stretch>
        </p:blipFill>
        <p:spPr bwMode="auto">
          <a:xfrm>
            <a:off x="-642938" y="2706688"/>
            <a:ext cx="2971801" cy="4437062"/>
          </a:xfrm>
          <a:prstGeom prst="rect">
            <a:avLst/>
          </a:prstGeom>
          <a:noFill/>
          <a:ln w="9525">
            <a:noFill/>
            <a:miter lim="800000"/>
            <a:headEnd/>
            <a:tailEnd/>
          </a:ln>
        </p:spPr>
      </p:pic>
      <p:pic>
        <p:nvPicPr>
          <p:cNvPr id="457732" name="Picture 4" descr="Noussokoro Coulibaliy's latrine 1a"/>
          <p:cNvPicPr>
            <a:picLocks noChangeAspect="1" noChangeArrowheads="1"/>
          </p:cNvPicPr>
          <p:nvPr/>
        </p:nvPicPr>
        <p:blipFill>
          <a:blip r:embed="rId4" cstate="print"/>
          <a:srcRect/>
          <a:stretch>
            <a:fillRect/>
          </a:stretch>
        </p:blipFill>
        <p:spPr bwMode="auto">
          <a:xfrm>
            <a:off x="6227763" y="0"/>
            <a:ext cx="3424237" cy="4132263"/>
          </a:xfrm>
          <a:prstGeom prst="rect">
            <a:avLst/>
          </a:prstGeom>
          <a:noFill/>
          <a:ln w="9525">
            <a:noFill/>
            <a:miter lim="800000"/>
            <a:headEnd/>
            <a:tailEnd/>
          </a:ln>
        </p:spPr>
      </p:pic>
      <p:pic>
        <p:nvPicPr>
          <p:cNvPr id="457733" name="Picture 5" descr="Brahma Traore's latrine 6"/>
          <p:cNvPicPr>
            <a:picLocks noChangeAspect="1" noChangeArrowheads="1"/>
          </p:cNvPicPr>
          <p:nvPr/>
        </p:nvPicPr>
        <p:blipFill>
          <a:blip r:embed="rId5" cstate="print"/>
          <a:srcRect/>
          <a:stretch>
            <a:fillRect/>
          </a:stretch>
        </p:blipFill>
        <p:spPr bwMode="auto">
          <a:xfrm>
            <a:off x="5864225" y="3830638"/>
            <a:ext cx="3779838" cy="3027362"/>
          </a:xfrm>
          <a:prstGeom prst="rect">
            <a:avLst/>
          </a:prstGeom>
          <a:noFill/>
          <a:ln w="9525">
            <a:noFill/>
            <a:miter lim="800000"/>
            <a:headEnd/>
            <a:tailEnd/>
          </a:ln>
        </p:spPr>
      </p:pic>
      <p:pic>
        <p:nvPicPr>
          <p:cNvPr id="457734" name="Picture 6" descr="Teremba Kante's latrine 1a"/>
          <p:cNvPicPr>
            <a:picLocks noChangeAspect="1" noChangeArrowheads="1"/>
          </p:cNvPicPr>
          <p:nvPr/>
        </p:nvPicPr>
        <p:blipFill>
          <a:blip r:embed="rId6" cstate="print"/>
          <a:srcRect/>
          <a:stretch>
            <a:fillRect/>
          </a:stretch>
        </p:blipFill>
        <p:spPr bwMode="auto">
          <a:xfrm>
            <a:off x="2916238" y="0"/>
            <a:ext cx="3211512" cy="4276725"/>
          </a:xfrm>
          <a:prstGeom prst="rect">
            <a:avLst/>
          </a:prstGeom>
          <a:noFill/>
          <a:ln w="9525">
            <a:noFill/>
            <a:miter lim="800000"/>
            <a:headEnd/>
            <a:tailEnd/>
          </a:ln>
        </p:spPr>
      </p:pic>
      <p:pic>
        <p:nvPicPr>
          <p:cNvPr id="457738" name="Picture 10" descr="C:\Documents and Settings\cvhej\My Documents\My Pictures\Nepal photos\Nepal\Chisapani children_1.jpg"/>
          <p:cNvPicPr>
            <a:picLocks noChangeAspect="1" noChangeArrowheads="1"/>
          </p:cNvPicPr>
          <p:nvPr/>
        </p:nvPicPr>
        <p:blipFill>
          <a:blip r:embed="rId7" cstate="print"/>
          <a:srcRect/>
          <a:stretch>
            <a:fillRect/>
          </a:stretch>
        </p:blipFill>
        <p:spPr bwMode="auto">
          <a:xfrm>
            <a:off x="2049463" y="3643313"/>
            <a:ext cx="4022725" cy="3214687"/>
          </a:xfrm>
          <a:prstGeom prst="rect">
            <a:avLst/>
          </a:prstGeom>
          <a:noFill/>
          <a:ln w="9525">
            <a:noFill/>
            <a:miter lim="800000"/>
            <a:headEnd/>
            <a:tailEnd/>
          </a:ln>
        </p:spPr>
      </p:pic>
      <p:pic>
        <p:nvPicPr>
          <p:cNvPr id="457739" name="Picture 11" descr="C:\Documents and Settings\cvhej\My Documents\My Pictures\Nepal photos\Nepal\Amarkhu baby_2a.jpg"/>
          <p:cNvPicPr>
            <a:picLocks noChangeAspect="1" noChangeArrowheads="1"/>
          </p:cNvPicPr>
          <p:nvPr/>
        </p:nvPicPr>
        <p:blipFill>
          <a:blip r:embed="rId8" cstate="print"/>
          <a:srcRect/>
          <a:stretch>
            <a:fillRect/>
          </a:stretch>
        </p:blipFill>
        <p:spPr bwMode="auto">
          <a:xfrm>
            <a:off x="214313" y="52388"/>
            <a:ext cx="2500312" cy="33766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5200"/>
            <a:ext cx="8218488" cy="1295648"/>
          </a:xfrm>
        </p:spPr>
        <p:txBody>
          <a:bodyPr>
            <a:noAutofit/>
          </a:bodyPr>
          <a:lstStyle/>
          <a:p>
            <a:r>
              <a:rPr lang="en-GB" sz="4000" dirty="0" smtClean="0">
                <a:solidFill>
                  <a:srgbClr val="333399"/>
                </a:solidFill>
              </a:rPr>
              <a:t>Who should change, individuals or services? </a:t>
            </a:r>
            <a:r>
              <a:rPr lang="en-GB" sz="3200" dirty="0" smtClean="0">
                <a:latin typeface="Arial" pitchFamily="34" charset="0"/>
                <a:cs typeface="Arial" pitchFamily="34" charset="0"/>
              </a:rPr>
              <a:t/>
            </a:r>
            <a:br>
              <a:rPr lang="en-GB" sz="3200" dirty="0" smtClean="0">
                <a:latin typeface="Arial" pitchFamily="34" charset="0"/>
                <a:cs typeface="Arial" pitchFamily="34" charset="0"/>
              </a:rPr>
            </a:br>
            <a:endParaRPr lang="en-GB" sz="3200" b="1" dirty="0"/>
          </a:p>
        </p:txBody>
      </p:sp>
      <p:sp>
        <p:nvSpPr>
          <p:cNvPr id="7170" name="AutoShape 2"/>
          <p:cNvSpPr>
            <a:spLocks noGrp="1" noChangeArrowheads="1"/>
          </p:cNvSpPr>
          <p:nvPr>
            <p:ph idx="1"/>
          </p:nvPr>
        </p:nvSpPr>
        <p:spPr bwMode="auto">
          <a:xfrm>
            <a:off x="683568" y="2276872"/>
            <a:ext cx="5256584" cy="2592288"/>
          </a:xfrm>
          <a:prstGeom prst="cube">
            <a:avLst>
              <a:gd name="adj" fmla="val 64167"/>
            </a:avLst>
          </a:prstGeom>
          <a:solidFill>
            <a:srgbClr val="FFFFFF"/>
          </a:solidFill>
          <a:ln w="9525">
            <a:solidFill>
              <a:srgbClr val="000000"/>
            </a:solidFill>
            <a:miter lim="800000"/>
            <a:headEnd/>
            <a:tailEnd/>
          </a:ln>
          <a:effectLst>
            <a:outerShdw dist="45791" dir="3378596" algn="ctr" rotWithShape="0">
              <a:srgbClr val="808080"/>
            </a:outerShdw>
          </a:effectLst>
        </p:spPr>
        <p:txBody>
          <a:bodyPr vert="horz" wrap="square" lIns="91440" tIns="45720" rIns="91440" bIns="45720" numCol="1" anchor="t" anchorCtr="0" compatLnSpc="1">
            <a:prstTxWarp prst="textNoShape">
              <a:avLst/>
            </a:prstTxWarp>
            <a:normAutofit fontScale="70000" lnSpcReduction="20000"/>
          </a:bodyPr>
          <a:lstStyle/>
          <a:p>
            <a:pPr algn="ctr">
              <a:spcBef>
                <a:spcPts val="1200"/>
              </a:spcBef>
            </a:pPr>
            <a:r>
              <a:rPr lang="en-GB" sz="2900" dirty="0" smtClean="0"/>
              <a:t>Standard ‘normal’ services for </a:t>
            </a:r>
          </a:p>
          <a:p>
            <a:pPr algn="ctr"/>
            <a:r>
              <a:rPr lang="en-GB" sz="2900" dirty="0" smtClean="0"/>
              <a:t>‘normal’ round users</a:t>
            </a:r>
            <a:endParaRPr lang="en-GB" dirty="0" smtClean="0"/>
          </a:p>
          <a:p>
            <a:pPr algn="ctr">
              <a:buNone/>
            </a:pPr>
            <a:r>
              <a:rPr lang="en-GB" dirty="0" smtClean="0"/>
              <a:t> </a:t>
            </a:r>
            <a:endParaRPr lang="en-GB" dirty="0"/>
          </a:p>
        </p:txBody>
      </p:sp>
      <p:sp>
        <p:nvSpPr>
          <p:cNvPr id="7171" name="AutoShape 3"/>
          <p:cNvSpPr>
            <a:spLocks noChangeArrowheads="1"/>
          </p:cNvSpPr>
          <p:nvPr/>
        </p:nvSpPr>
        <p:spPr bwMode="auto">
          <a:xfrm>
            <a:off x="2339752" y="2348880"/>
            <a:ext cx="401191" cy="288032"/>
          </a:xfrm>
          <a:prstGeom prst="can">
            <a:avLst>
              <a:gd name="adj" fmla="val 50000"/>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AutoShape 3"/>
          <p:cNvSpPr>
            <a:spLocks noChangeArrowheads="1"/>
          </p:cNvSpPr>
          <p:nvPr/>
        </p:nvSpPr>
        <p:spPr bwMode="auto">
          <a:xfrm>
            <a:off x="3203848" y="2348880"/>
            <a:ext cx="473199" cy="288032"/>
          </a:xfrm>
          <a:prstGeom prst="can">
            <a:avLst>
              <a:gd name="adj" fmla="val 50000"/>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AutoShape 3"/>
          <p:cNvSpPr>
            <a:spLocks noChangeArrowheads="1"/>
          </p:cNvSpPr>
          <p:nvPr/>
        </p:nvSpPr>
        <p:spPr bwMode="auto">
          <a:xfrm>
            <a:off x="1907704" y="2924944"/>
            <a:ext cx="360040" cy="216024"/>
          </a:xfrm>
          <a:prstGeom prst="can">
            <a:avLst>
              <a:gd name="adj" fmla="val 50000"/>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AutoShape 3"/>
          <p:cNvSpPr>
            <a:spLocks noChangeArrowheads="1"/>
          </p:cNvSpPr>
          <p:nvPr/>
        </p:nvSpPr>
        <p:spPr bwMode="auto">
          <a:xfrm>
            <a:off x="2843808" y="2924944"/>
            <a:ext cx="576064" cy="216024"/>
          </a:xfrm>
          <a:prstGeom prst="can">
            <a:avLst>
              <a:gd name="adj" fmla="val 50000"/>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172" name="Oval 4"/>
          <p:cNvSpPr>
            <a:spLocks noChangeArrowheads="1"/>
          </p:cNvSpPr>
          <p:nvPr/>
        </p:nvSpPr>
        <p:spPr bwMode="auto">
          <a:xfrm>
            <a:off x="2411760" y="3501008"/>
            <a:ext cx="648072" cy="216024"/>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173" name="Oval 5"/>
          <p:cNvSpPr>
            <a:spLocks noChangeArrowheads="1"/>
          </p:cNvSpPr>
          <p:nvPr/>
        </p:nvSpPr>
        <p:spPr bwMode="auto">
          <a:xfrm>
            <a:off x="3563888" y="3501008"/>
            <a:ext cx="576064" cy="234504"/>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174" name="Oval 6"/>
          <p:cNvSpPr>
            <a:spLocks noChangeArrowheads="1"/>
          </p:cNvSpPr>
          <p:nvPr/>
        </p:nvSpPr>
        <p:spPr bwMode="auto">
          <a:xfrm>
            <a:off x="4644008" y="2564904"/>
            <a:ext cx="504056" cy="216024"/>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Oval 6"/>
          <p:cNvSpPr>
            <a:spLocks noChangeArrowheads="1"/>
          </p:cNvSpPr>
          <p:nvPr/>
        </p:nvSpPr>
        <p:spPr bwMode="auto">
          <a:xfrm>
            <a:off x="4067944" y="3068960"/>
            <a:ext cx="504056" cy="216024"/>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Oval 6"/>
          <p:cNvSpPr>
            <a:spLocks noChangeArrowheads="1"/>
          </p:cNvSpPr>
          <p:nvPr/>
        </p:nvSpPr>
        <p:spPr bwMode="auto">
          <a:xfrm>
            <a:off x="1331640" y="3501008"/>
            <a:ext cx="504056" cy="216024"/>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482" name="AutoShape 2"/>
          <p:cNvSpPr>
            <a:spLocks noChangeArrowheads="1"/>
          </p:cNvSpPr>
          <p:nvPr/>
        </p:nvSpPr>
        <p:spPr bwMode="auto">
          <a:xfrm rot="16788287" flipV="1">
            <a:off x="3941166" y="2570255"/>
            <a:ext cx="720080" cy="495150"/>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483" name="AutoShape 3"/>
          <p:cNvSpPr>
            <a:spLocks noChangeArrowheads="1"/>
          </p:cNvSpPr>
          <p:nvPr/>
        </p:nvSpPr>
        <p:spPr bwMode="auto">
          <a:xfrm rot="10646262" flipV="1">
            <a:off x="6647630" y="3548929"/>
            <a:ext cx="795284" cy="438577"/>
          </a:xfrm>
          <a:prstGeom prst="cube">
            <a:avLst>
              <a:gd name="adj"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484" name="AutoShape 4"/>
          <p:cNvSpPr>
            <a:spLocks noChangeArrowheads="1"/>
          </p:cNvSpPr>
          <p:nvPr/>
        </p:nvSpPr>
        <p:spPr bwMode="auto">
          <a:xfrm rot="330103">
            <a:off x="7446336" y="3791209"/>
            <a:ext cx="570942" cy="259090"/>
          </a:xfrm>
          <a:prstGeom prst="triangle">
            <a:avLst>
              <a:gd name="adj" fmla="val 50000"/>
            </a:avLst>
          </a:prstGeom>
          <a:solidFill>
            <a:srgbClr val="FFFFFF"/>
          </a:solidFill>
          <a:ln w="9525">
            <a:miter lim="800000"/>
            <a:headEnd/>
            <a:tailEnd/>
          </a:ln>
          <a:scene3d>
            <a:camera prst="legacyObliqueTopRight"/>
            <a:lightRig rig="legacyFlat3" dir="b"/>
          </a:scene3d>
          <a:sp3d extrusionH="887400" prstMaterial="legacyMatte">
            <a:bevelT w="13500" h="13500" prst="angle"/>
            <a:bevelB w="13500" h="13500" prst="angle"/>
            <a:extrusionClr>
              <a:srgbClr val="FFFFFF"/>
            </a:extrusionClr>
          </a:sp3d>
        </p:spPr>
        <p:txBody>
          <a:bodyPr vert="horz" wrap="square" lIns="91440" tIns="45720" rIns="91440" bIns="45720" numCol="1" anchor="t" anchorCtr="0" compatLnSpc="1">
            <a:prstTxWarp prst="textNoShape">
              <a:avLst/>
            </a:prstTxWarp>
            <a:flatTx/>
          </a:bodyPr>
          <a:lstStyle/>
          <a:p>
            <a:endParaRPr lang="en-GB"/>
          </a:p>
        </p:txBody>
      </p:sp>
      <p:sp>
        <p:nvSpPr>
          <p:cNvPr id="20485" name="AutoShape 5"/>
          <p:cNvSpPr>
            <a:spLocks noChangeArrowheads="1"/>
          </p:cNvSpPr>
          <p:nvPr/>
        </p:nvSpPr>
        <p:spPr bwMode="auto">
          <a:xfrm rot="30956067">
            <a:off x="6416511" y="4272407"/>
            <a:ext cx="423859" cy="307679"/>
          </a:xfrm>
          <a:prstGeom prst="plus">
            <a:avLst>
              <a:gd name="adj" fmla="val 36458"/>
            </a:avLst>
          </a:prstGeom>
          <a:solidFill>
            <a:srgbClr val="FFFFFF"/>
          </a:solidFill>
          <a:ln w="9525">
            <a:miter lim="800000"/>
            <a:headEnd/>
            <a:tailEnd/>
          </a:ln>
          <a:effectLst/>
          <a:scene3d>
            <a:camera prst="legacyPerspectiveFront">
              <a:rot lat="1500000" lon="20099999" rev="0"/>
            </a:camera>
            <a:lightRig rig="legacyFlat4" dir="t"/>
          </a:scene3d>
          <a:sp3d extrusionH="430200" prstMaterial="legacyMatte">
            <a:bevelT w="13500" h="13500" prst="angle"/>
            <a:bevelB w="13500" h="13500" prst="angle"/>
            <a:extrusionClr>
              <a:srgbClr val="FFFFFF"/>
            </a:extrusionClr>
          </a:sp3d>
        </p:spPr>
        <p:txBody>
          <a:bodyPr vert="horz" wrap="square" lIns="91440" tIns="45720" rIns="91440" bIns="45720" numCol="1" anchor="t" anchorCtr="0" compatLnSpc="1">
            <a:prstTxWarp prst="textNoShape">
              <a:avLst/>
            </a:prstTxWarp>
            <a:flatTx/>
          </a:bodyPr>
          <a:lstStyle/>
          <a:p>
            <a:endParaRPr lang="en-GB"/>
          </a:p>
        </p:txBody>
      </p:sp>
      <p:sp>
        <p:nvSpPr>
          <p:cNvPr id="20486" name="AutoShape 6"/>
          <p:cNvSpPr>
            <a:spLocks noChangeArrowheads="1"/>
          </p:cNvSpPr>
          <p:nvPr/>
        </p:nvSpPr>
        <p:spPr bwMode="auto">
          <a:xfrm rot="10466823">
            <a:off x="6368199" y="3110975"/>
            <a:ext cx="419100" cy="370625"/>
          </a:xfrm>
          <a:prstGeom prst="star5">
            <a:avLst/>
          </a:prstGeom>
          <a:solidFill>
            <a:srgbClr val="00B050"/>
          </a:solidFill>
          <a:ln w="9525">
            <a:miter lim="800000"/>
            <a:headEnd/>
            <a:tailEnd/>
          </a:ln>
          <a:scene3d>
            <a:camera prst="legacyPerspectiveFront">
              <a:rot lat="20099999" lon="20099999" rev="0"/>
            </a:camera>
            <a:lightRig rig="legacyFlat2" dir="t"/>
          </a:scene3d>
          <a:sp3d extrusionH="887400" prstMaterial="legacyMatte">
            <a:bevelT w="13500" h="13500" prst="angle"/>
            <a:bevelB w="13500" h="13500" prst="angle"/>
            <a:extrusionClr>
              <a:srgbClr val="FFFFFF"/>
            </a:extrusionClr>
          </a:sp3d>
        </p:spPr>
        <p:txBody>
          <a:bodyPr vert="horz" wrap="square" lIns="91440" tIns="45720" rIns="91440" bIns="45720" numCol="1" anchor="t" anchorCtr="0" compatLnSpc="1">
            <a:prstTxWarp prst="textNoShape">
              <a:avLst/>
            </a:prstTxWarp>
            <a:flatTx/>
          </a:bodyPr>
          <a:lstStyle/>
          <a:p>
            <a:endParaRPr lang="en-GB"/>
          </a:p>
        </p:txBody>
      </p:sp>
      <p:sp>
        <p:nvSpPr>
          <p:cNvPr id="9" name="AutoShape 3"/>
          <p:cNvSpPr>
            <a:spLocks noChangeArrowheads="1"/>
          </p:cNvSpPr>
          <p:nvPr/>
        </p:nvSpPr>
        <p:spPr bwMode="auto">
          <a:xfrm>
            <a:off x="4716016" y="2132856"/>
            <a:ext cx="360040" cy="648072"/>
          </a:xfrm>
          <a:prstGeom prst="can">
            <a:avLst>
              <a:gd name="adj" fmla="val 50000"/>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TextBox 20"/>
          <p:cNvSpPr txBox="1"/>
          <p:nvPr/>
        </p:nvSpPr>
        <p:spPr>
          <a:xfrm>
            <a:off x="755576" y="5117122"/>
            <a:ext cx="7704856" cy="400110"/>
          </a:xfrm>
          <a:prstGeom prst="rect">
            <a:avLst/>
          </a:prstGeom>
          <a:noFill/>
        </p:spPr>
        <p:txBody>
          <a:bodyPr wrap="square" rtlCol="0">
            <a:spAutoFit/>
          </a:bodyPr>
          <a:lstStyle/>
          <a:p>
            <a:r>
              <a:rPr lang="en-GB" sz="2000" i="1" dirty="0" smtClean="0"/>
              <a:t>Figure 1:  </a:t>
            </a:r>
            <a:r>
              <a:rPr lang="en-GB" sz="2000" i="1" dirty="0" smtClean="0">
                <a:latin typeface="Arial" pitchFamily="34" charset="0"/>
                <a:cs typeface="Arial" pitchFamily="34" charset="0"/>
              </a:rPr>
              <a:t>Standard service for the majority       (Hazel Jones 2011)</a:t>
            </a:r>
            <a:endParaRPr lang="en-GB" sz="2000" b="1" i="1" dirty="0" smtClean="0">
              <a:latin typeface="Arial" pitchFamily="34" charset="0"/>
              <a:cs typeface="Arial" pitchFamily="34" charset="0"/>
            </a:endParaRPr>
          </a:p>
        </p:txBody>
      </p:sp>
      <p:pic>
        <p:nvPicPr>
          <p:cNvPr id="20" name="Picture 9" descr="WEDC09-RGB-SMALL"/>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233221" y="6312743"/>
            <a:ext cx="803275" cy="428625"/>
          </a:xfrm>
          <a:prstGeom prst="rect">
            <a:avLst/>
          </a:prstGeom>
          <a:noFill/>
          <a:extLst>
            <a:ext uri="{909E8E84-426E-40dd-AFC4-6F175D3DCCD1}">
              <a14:hiddenFill xmlns="" xmlns:a14="http://schemas.microsoft.com/office/drawing/2010/main">
                <a:solidFill>
                  <a:srgbClr val="FFFFFF"/>
                </a:solidFill>
              </a14:hiddenFill>
            </a:ext>
          </a:extLst>
        </p:spPr>
      </p:pic>
      <p:sp>
        <p:nvSpPr>
          <p:cNvPr id="25" name="Line Callout 1 24"/>
          <p:cNvSpPr/>
          <p:nvPr/>
        </p:nvSpPr>
        <p:spPr>
          <a:xfrm>
            <a:off x="6804248" y="1700808"/>
            <a:ext cx="2066528" cy="1224136"/>
          </a:xfrm>
          <a:prstGeom prst="borderCallout1">
            <a:avLst>
              <a:gd name="adj1" fmla="val 113265"/>
              <a:gd name="adj2" fmla="val 19661"/>
              <a:gd name="adj3" fmla="val 139877"/>
              <a:gd name="adj4" fmla="val 1026"/>
            </a:avLst>
          </a:prstGeom>
          <a:noFill/>
        </p:spPr>
        <p:style>
          <a:lnRef idx="1">
            <a:schemeClr val="accent1"/>
          </a:lnRef>
          <a:fillRef idx="3">
            <a:schemeClr val="accent1"/>
          </a:fillRef>
          <a:effectRef idx="2">
            <a:schemeClr val="accent1"/>
          </a:effectRef>
          <a:fontRef idx="minor">
            <a:schemeClr val="lt1"/>
          </a:fontRef>
        </p:style>
        <p:txBody>
          <a:bodyPr rtlCol="0" anchor="ctr"/>
          <a:lstStyle/>
          <a:p>
            <a:r>
              <a:rPr lang="en-GB" i="1" dirty="0" smtClean="0">
                <a:solidFill>
                  <a:schemeClr val="tx2"/>
                </a:solidFill>
                <a:latin typeface="Arial" pitchFamily="34" charset="0"/>
                <a:cs typeface="Arial" pitchFamily="34" charset="0"/>
              </a:rPr>
              <a:t>Different shaped users are excluded</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44463" y="228600"/>
            <a:ext cx="8748712" cy="1255713"/>
          </a:xfrm>
        </p:spPr>
        <p:txBody>
          <a:bodyPr/>
          <a:lstStyle/>
          <a:p>
            <a:pPr algn="ctr" eaLnBrk="1" hangingPunct="1"/>
            <a:r>
              <a:rPr lang="en-GB" sz="4400" dirty="0" smtClean="0">
                <a:solidFill>
                  <a:srgbClr val="333399"/>
                </a:solidFill>
              </a:rPr>
              <a:t>Barriers </a:t>
            </a:r>
            <a:r>
              <a:rPr lang="en-GB" sz="4400" b="1" dirty="0" smtClean="0">
                <a:solidFill>
                  <a:srgbClr val="333399"/>
                </a:solidFill>
              </a:rPr>
              <a:t>to inclusion</a:t>
            </a:r>
          </a:p>
        </p:txBody>
      </p:sp>
      <p:graphicFrame>
        <p:nvGraphicFramePr>
          <p:cNvPr id="456738" name="Group 34"/>
          <p:cNvGraphicFramePr>
            <a:graphicFrameLocks noGrp="1"/>
          </p:cNvGraphicFramePr>
          <p:nvPr>
            <p:ph type="tbl" idx="1"/>
          </p:nvPr>
        </p:nvGraphicFramePr>
        <p:xfrm>
          <a:off x="395288" y="1412875"/>
          <a:ext cx="8353425" cy="4667262"/>
        </p:xfrm>
        <a:graphic>
          <a:graphicData uri="http://schemas.openxmlformats.org/drawingml/2006/table">
            <a:tbl>
              <a:tblPr/>
              <a:tblGrid>
                <a:gridCol w="2563812"/>
                <a:gridCol w="5789613"/>
              </a:tblGrid>
              <a:tr h="9445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dirty="0" smtClean="0">
                          <a:ln>
                            <a:noFill/>
                          </a:ln>
                          <a:solidFill>
                            <a:schemeClr val="tx1"/>
                          </a:solidFill>
                          <a:effectLst/>
                          <a:latin typeface="Arial" charset="0"/>
                          <a:ea typeface="Arial Unicode MS" pitchFamily="34" charset="-128"/>
                          <a:cs typeface="Arial Unicode MS" pitchFamily="34" charset="-128"/>
                        </a:rPr>
                        <a:t>Environmental - natural </a:t>
                      </a:r>
                      <a:endParaRPr kumimoji="0" lang="en-GB" sz="2400" b="1" i="1"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chemeClr val="tx1"/>
                          </a:solidFill>
                          <a:effectLst/>
                          <a:latin typeface="Arial" charset="0"/>
                          <a:cs typeface="Arial" charset="0"/>
                        </a:rPr>
                        <a:t>Long distances, rough or steep paths, muddy ground...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810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dirty="0" smtClean="0">
                          <a:ln>
                            <a:noFill/>
                          </a:ln>
                          <a:solidFill>
                            <a:schemeClr val="tx1"/>
                          </a:solidFill>
                          <a:effectLst/>
                          <a:latin typeface="Arial" charset="0"/>
                          <a:ea typeface="Arial Unicode MS" pitchFamily="34" charset="-128"/>
                          <a:cs typeface="Arial Unicode MS" pitchFamily="34" charset="-128"/>
                        </a:rPr>
                        <a:t>Environmental -  infrastructure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chemeClr val="tx1"/>
                          </a:solidFill>
                          <a:effectLst/>
                          <a:latin typeface="Arial" charset="0"/>
                          <a:cs typeface="Arial" charset="0"/>
                        </a:rPr>
                        <a:t>High steps, narrow entrances, no doors, slippery or dirty floors</a:t>
                      </a:r>
                      <a:r>
                        <a:rPr kumimoji="0" lang="en-GB" sz="2400" b="1" i="0" u="none" strike="noStrike" cap="none" normalizeH="0" baseline="0" dirty="0" smtClean="0">
                          <a:ln>
                            <a:noFill/>
                          </a:ln>
                          <a:solidFill>
                            <a:schemeClr val="tx1"/>
                          </a:solidFill>
                          <a:effectLst/>
                          <a:latin typeface="Arial" charset="0"/>
                          <a:ea typeface="Arial Unicode MS" pitchFamily="34" charset="-128"/>
                          <a:cs typeface="Arial Unicode MS" pitchFamily="34" charset="-128"/>
                        </a:rPr>
                        <a:t>, narrow cubicles, no light...</a:t>
                      </a:r>
                      <a:endParaRPr kumimoji="0" lang="en-GB" sz="24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481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smtClean="0">
                          <a:ln>
                            <a:noFill/>
                          </a:ln>
                          <a:solidFill>
                            <a:schemeClr val="tx1"/>
                          </a:solidFill>
                          <a:effectLst/>
                          <a:latin typeface="Arial" charset="0"/>
                          <a:cs typeface="Arial" charset="0"/>
                        </a:rPr>
                        <a:t>Policy/ Institutional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chemeClr val="tx1"/>
                          </a:solidFill>
                          <a:effectLst/>
                          <a:latin typeface="Arial" charset="0"/>
                          <a:cs typeface="Arial" charset="0"/>
                        </a:rPr>
                        <a:t>Lack of policy/strategy, knowledge, skills, information, procedures for consultation with disabled people…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858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1" u="none" strike="noStrike" cap="none" normalizeH="0" baseline="0" dirty="0" smtClean="0">
                          <a:ln>
                            <a:noFill/>
                          </a:ln>
                          <a:solidFill>
                            <a:schemeClr val="tx1"/>
                          </a:solidFill>
                          <a:effectLst/>
                          <a:latin typeface="Arial" charset="0"/>
                          <a:cs typeface="Arial" charset="0"/>
                        </a:rPr>
                        <a:t>Social/ cultural/ attitudinal</a:t>
                      </a:r>
                      <a:endParaRPr kumimoji="0" lang="en-GB" sz="2400" b="1" i="1"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chemeClr val="tx1"/>
                          </a:solidFill>
                          <a:effectLst/>
                          <a:latin typeface="Arial" charset="0"/>
                          <a:cs typeface="Arial" charset="0"/>
                        </a:rPr>
                        <a:t>Lack of information, traditional beliefs, pity, isolation, overprotection, stigma, prejudice, shame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4" name="Picture 9" descr="WEDC09-RGB-SMAL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33221" y="6312743"/>
            <a:ext cx="803275" cy="42862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3528" y="548680"/>
            <a:ext cx="8820472" cy="863600"/>
          </a:xfrm>
        </p:spPr>
        <p:txBody>
          <a:bodyPr/>
          <a:lstStyle/>
          <a:p>
            <a:pPr algn="ctr"/>
            <a:r>
              <a:rPr lang="en-GB" sz="3600" dirty="0" smtClean="0"/>
              <a:t>What are the most significant barriers?</a:t>
            </a:r>
            <a:endParaRPr lang="en-GB" sz="3600" dirty="0"/>
          </a:p>
        </p:txBody>
      </p:sp>
      <p:sp>
        <p:nvSpPr>
          <p:cNvPr id="6" name="Content Placeholder 5"/>
          <p:cNvSpPr>
            <a:spLocks noGrp="1"/>
          </p:cNvSpPr>
          <p:nvPr>
            <p:ph idx="1"/>
          </p:nvPr>
        </p:nvSpPr>
        <p:spPr>
          <a:xfrm>
            <a:off x="457200" y="1556792"/>
            <a:ext cx="8363272" cy="4537223"/>
          </a:xfrm>
        </p:spPr>
        <p:txBody>
          <a:bodyPr/>
          <a:lstStyle/>
          <a:p>
            <a:r>
              <a:rPr lang="en-GB" sz="2800" dirty="0" smtClean="0"/>
              <a:t>In your view, what are the greatest barriers for disabled people to accessing and using water, sanitation and hygiene facilities and services?</a:t>
            </a:r>
          </a:p>
          <a:p>
            <a:r>
              <a:rPr lang="en-GB" sz="3200" b="1" dirty="0" smtClean="0">
                <a:solidFill>
                  <a:srgbClr val="FF0000"/>
                </a:solidFill>
              </a:rPr>
              <a:t>A</a:t>
            </a:r>
            <a:r>
              <a:rPr lang="en-GB" sz="2800" dirty="0" smtClean="0">
                <a:solidFill>
                  <a:srgbClr val="FF0000"/>
                </a:solidFill>
              </a:rPr>
              <a:t>	</a:t>
            </a:r>
            <a:r>
              <a:rPr lang="en-GB" sz="2800" b="1" dirty="0" smtClean="0"/>
              <a:t>  Individual </a:t>
            </a:r>
            <a:r>
              <a:rPr lang="en-GB" sz="2800" dirty="0" smtClean="0"/>
              <a:t>limitations</a:t>
            </a:r>
          </a:p>
          <a:p>
            <a:r>
              <a:rPr lang="en-GB" sz="3200" b="1" dirty="0" smtClean="0">
                <a:solidFill>
                  <a:srgbClr val="FF0000"/>
                </a:solidFill>
              </a:rPr>
              <a:t>B </a:t>
            </a:r>
            <a:r>
              <a:rPr lang="en-GB" sz="2800" dirty="0" smtClean="0"/>
              <a:t> </a:t>
            </a:r>
            <a:r>
              <a:rPr lang="en-GB" sz="2800" b="1" dirty="0" smtClean="0"/>
              <a:t>Environmental </a:t>
            </a:r>
            <a:r>
              <a:rPr lang="en-GB" sz="2800" dirty="0" smtClean="0"/>
              <a:t>barriers (natural and built environment)</a:t>
            </a:r>
          </a:p>
          <a:p>
            <a:r>
              <a:rPr lang="en-GB" sz="3200" b="1" dirty="0" smtClean="0">
                <a:solidFill>
                  <a:srgbClr val="FF0000"/>
                </a:solidFill>
              </a:rPr>
              <a:t>C  </a:t>
            </a:r>
            <a:r>
              <a:rPr lang="en-GB" sz="2800" b="1" dirty="0" smtClean="0"/>
              <a:t>Social and attitudinal </a:t>
            </a:r>
            <a:r>
              <a:rPr lang="en-GB" sz="2800" dirty="0" smtClean="0"/>
              <a:t>barriers</a:t>
            </a:r>
          </a:p>
          <a:p>
            <a:r>
              <a:rPr lang="en-GB" sz="3200" b="1" dirty="0" smtClean="0">
                <a:solidFill>
                  <a:srgbClr val="FF0000"/>
                </a:solidFill>
              </a:rPr>
              <a:t>D</a:t>
            </a:r>
            <a:r>
              <a:rPr lang="en-GB" sz="2800" dirty="0" smtClean="0"/>
              <a:t>  </a:t>
            </a:r>
            <a:r>
              <a:rPr lang="en-GB" sz="2800" b="1" dirty="0" smtClean="0"/>
              <a:t>Institutional barriers </a:t>
            </a:r>
            <a:r>
              <a:rPr lang="en-GB" sz="2800" dirty="0" smtClean="0"/>
              <a:t>(e.g. lack of policies, lack of information, training, procedures, etc.)</a:t>
            </a:r>
          </a:p>
          <a:p>
            <a:r>
              <a:rPr lang="en-GB" sz="3200" b="1" dirty="0" smtClean="0">
                <a:solidFill>
                  <a:srgbClr val="FF0000"/>
                </a:solidFill>
              </a:rPr>
              <a:t>E</a:t>
            </a:r>
            <a:r>
              <a:rPr lang="en-GB" sz="2800" dirty="0" smtClean="0"/>
              <a:t>   Don’t know/ all/ none of the above...</a:t>
            </a:r>
            <a:endParaRPr lang="en-GB" sz="2800" dirty="0"/>
          </a:p>
        </p:txBody>
      </p:sp>
      <p:pic>
        <p:nvPicPr>
          <p:cNvPr id="7" name="Picture 9" descr="WEDC09-RGB-SMAL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05229" y="6384751"/>
            <a:ext cx="803275" cy="42862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940966"/>
          </a:xfrm>
        </p:spPr>
        <p:txBody>
          <a:bodyPr>
            <a:normAutofit/>
          </a:bodyPr>
          <a:lstStyle/>
          <a:p>
            <a:r>
              <a:rPr lang="en-GB" sz="3600" b="1" dirty="0" smtClean="0"/>
              <a:t>Figure 2. </a:t>
            </a:r>
            <a:r>
              <a:rPr lang="en-US" sz="3600" b="1" dirty="0" smtClean="0"/>
              <a:t>Vicious cycle of barriers</a:t>
            </a:r>
            <a:endParaRPr lang="en-GB" dirty="0"/>
          </a:p>
        </p:txBody>
      </p:sp>
      <p:graphicFrame>
        <p:nvGraphicFramePr>
          <p:cNvPr id="4" name="Diagram 3"/>
          <p:cNvGraphicFramePr/>
          <p:nvPr/>
        </p:nvGraphicFramePr>
        <p:xfrm>
          <a:off x="539552" y="1412776"/>
          <a:ext cx="8064896"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11560" y="6021288"/>
            <a:ext cx="7848872" cy="646331"/>
          </a:xfrm>
          <a:prstGeom prst="rect">
            <a:avLst/>
          </a:prstGeom>
          <a:noFill/>
        </p:spPr>
        <p:txBody>
          <a:bodyPr wrap="square" rtlCol="0">
            <a:spAutoFit/>
          </a:bodyPr>
          <a:lstStyle/>
          <a:p>
            <a:endParaRPr lang="en-US" b="1" dirty="0" smtClean="0">
              <a:solidFill>
                <a:srgbClr val="FF0000"/>
              </a:solidFill>
            </a:endParaRPr>
          </a:p>
          <a:p>
            <a:r>
              <a:rPr lang="en-US" b="1" dirty="0" smtClean="0">
                <a:solidFill>
                  <a:srgbClr val="FF0000"/>
                </a:solidFill>
              </a:rPr>
              <a:t>Question: </a:t>
            </a:r>
            <a:r>
              <a:rPr lang="en-US" dirty="0" smtClean="0">
                <a:solidFill>
                  <a:srgbClr val="FF0000"/>
                </a:solidFill>
              </a:rPr>
              <a:t>Can you identify </a:t>
            </a:r>
            <a:r>
              <a:rPr lang="en-GB" dirty="0" smtClean="0">
                <a:solidFill>
                  <a:srgbClr val="FF0000"/>
                </a:solidFill>
              </a:rPr>
              <a:t>possible intervention points?</a:t>
            </a:r>
            <a:endParaRPr lang="en-GB" b="1" dirty="0">
              <a:solidFill>
                <a:srgbClr val="FF0000"/>
              </a:solidFill>
            </a:endParaRPr>
          </a:p>
        </p:txBody>
      </p:sp>
      <p:sp>
        <p:nvSpPr>
          <p:cNvPr id="7" name="Rectangle 6"/>
          <p:cNvSpPr/>
          <p:nvPr/>
        </p:nvSpPr>
        <p:spPr>
          <a:xfrm>
            <a:off x="467544" y="1043444"/>
            <a:ext cx="8136904" cy="400110"/>
          </a:xfrm>
          <a:prstGeom prst="rect">
            <a:avLst/>
          </a:prstGeom>
        </p:spPr>
        <p:txBody>
          <a:bodyPr wrap="square">
            <a:spAutoFit/>
          </a:bodyPr>
          <a:lstStyle/>
          <a:p>
            <a:r>
              <a:rPr lang="en-GB" sz="2000" dirty="0" smtClean="0"/>
              <a:t>Barriers can also be part of a self-reinforcing cycle</a:t>
            </a:r>
            <a:endParaRPr lang="en-GB" sz="2000" dirty="0"/>
          </a:p>
        </p:txBody>
      </p:sp>
      <p:pic>
        <p:nvPicPr>
          <p:cNvPr id="8" name="Picture 9" descr="WEDC09-RGB-SMALL"/>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8305229" y="6384751"/>
            <a:ext cx="803275" cy="42862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72008" y="464840"/>
            <a:ext cx="9071992" cy="1524000"/>
          </a:xfrm>
        </p:spPr>
        <p:txBody>
          <a:bodyPr/>
          <a:lstStyle/>
          <a:p>
            <a:pPr eaLnBrk="1" hangingPunct="1"/>
            <a:r>
              <a:rPr lang="en-GB" sz="4400" b="1" dirty="0" smtClean="0">
                <a:solidFill>
                  <a:srgbClr val="333399"/>
                </a:solidFill>
              </a:rPr>
              <a:t>Physical Environment - solutions</a:t>
            </a:r>
          </a:p>
        </p:txBody>
      </p:sp>
      <p:sp>
        <p:nvSpPr>
          <p:cNvPr id="10243" name="Rectangle 3"/>
          <p:cNvSpPr>
            <a:spLocks noGrp="1" noChangeArrowheads="1"/>
          </p:cNvSpPr>
          <p:nvPr>
            <p:ph type="body" idx="1"/>
          </p:nvPr>
        </p:nvSpPr>
        <p:spPr>
          <a:xfrm>
            <a:off x="762000" y="2205038"/>
            <a:ext cx="7696200" cy="4132262"/>
          </a:xfrm>
        </p:spPr>
        <p:txBody>
          <a:bodyPr/>
          <a:lstStyle/>
          <a:p>
            <a:pPr eaLnBrk="1" hangingPunct="1">
              <a:buFontTx/>
              <a:buNone/>
            </a:pPr>
            <a:r>
              <a:rPr lang="en-GB" sz="2800" dirty="0" smtClean="0"/>
              <a:t>For convenience, can be divided into: </a:t>
            </a:r>
          </a:p>
          <a:p>
            <a:pPr eaLnBrk="1" hangingPunct="1">
              <a:buFontTx/>
              <a:buNone/>
            </a:pPr>
            <a:endParaRPr lang="en-GB" dirty="0" smtClean="0"/>
          </a:p>
          <a:p>
            <a:pPr eaLnBrk="1" hangingPunct="1">
              <a:buFont typeface="Arial" pitchFamily="34" charset="0"/>
              <a:buChar char="•"/>
            </a:pPr>
            <a:r>
              <a:rPr lang="en-GB" sz="4000" b="1" dirty="0" smtClean="0"/>
              <a:t>Getting there</a:t>
            </a:r>
          </a:p>
          <a:p>
            <a:pPr eaLnBrk="1" hangingPunct="1">
              <a:buFont typeface="Arial" pitchFamily="34" charset="0"/>
              <a:buChar char="•"/>
            </a:pPr>
            <a:r>
              <a:rPr lang="en-GB" sz="4000" b="1" dirty="0" smtClean="0"/>
              <a:t>Getting in/on/ near</a:t>
            </a:r>
          </a:p>
          <a:p>
            <a:pPr eaLnBrk="1" hangingPunct="1">
              <a:buFont typeface="Arial" pitchFamily="34" charset="0"/>
              <a:buChar char="•"/>
            </a:pPr>
            <a:r>
              <a:rPr lang="en-GB" sz="4000" b="1" dirty="0" smtClean="0"/>
              <a:t>Usability</a:t>
            </a:r>
          </a:p>
          <a:p>
            <a:pPr eaLnBrk="1" hangingPunct="1"/>
            <a:endParaRPr lang="en-GB" sz="4400" dirty="0" smtClean="0"/>
          </a:p>
        </p:txBody>
      </p:sp>
      <p:pic>
        <p:nvPicPr>
          <p:cNvPr id="4" name="Picture 9" descr="WEDC09-RGB-SMALL"/>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33221" y="6312743"/>
            <a:ext cx="803275" cy="42862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a:xfrm>
            <a:off x="1691680" y="0"/>
            <a:ext cx="4097337" cy="1524000"/>
          </a:xfrm>
        </p:spPr>
        <p:txBody>
          <a:bodyPr/>
          <a:lstStyle/>
          <a:p>
            <a:pPr algn="ctr" eaLnBrk="1" hangingPunct="1"/>
            <a:r>
              <a:rPr lang="en-GB" sz="4000" b="1" dirty="0" smtClean="0">
                <a:solidFill>
                  <a:srgbClr val="333399"/>
                </a:solidFill>
              </a:rPr>
              <a:t>Getting there</a:t>
            </a:r>
          </a:p>
        </p:txBody>
      </p:sp>
      <p:sp>
        <p:nvSpPr>
          <p:cNvPr id="11267" name="Rectangle 8"/>
          <p:cNvSpPr>
            <a:spLocks noGrp="1" noChangeArrowheads="1"/>
          </p:cNvSpPr>
          <p:nvPr>
            <p:ph type="body" sz="half" idx="1"/>
          </p:nvPr>
        </p:nvSpPr>
        <p:spPr>
          <a:xfrm>
            <a:off x="1074415" y="6000750"/>
            <a:ext cx="3857625" cy="714375"/>
          </a:xfrm>
        </p:spPr>
        <p:txBody>
          <a:bodyPr/>
          <a:lstStyle/>
          <a:p>
            <a:pPr eaLnBrk="1" hangingPunct="1"/>
            <a:r>
              <a:rPr lang="en-GB" dirty="0" smtClean="0"/>
              <a:t>Smooth paths</a:t>
            </a:r>
          </a:p>
        </p:txBody>
      </p:sp>
      <p:pic>
        <p:nvPicPr>
          <p:cNvPr id="11268" name="Picture 10" descr="Brahma Traore's latrine 8"/>
          <p:cNvPicPr>
            <a:picLocks noChangeAspect="1" noChangeArrowheads="1"/>
          </p:cNvPicPr>
          <p:nvPr/>
        </p:nvPicPr>
        <p:blipFill>
          <a:blip r:embed="rId3" cstate="print"/>
          <a:srcRect/>
          <a:stretch>
            <a:fillRect/>
          </a:stretch>
        </p:blipFill>
        <p:spPr bwMode="auto">
          <a:xfrm>
            <a:off x="107950" y="1177925"/>
            <a:ext cx="3606800" cy="4808538"/>
          </a:xfrm>
          <a:prstGeom prst="rect">
            <a:avLst/>
          </a:prstGeom>
          <a:noFill/>
          <a:ln w="9525">
            <a:noFill/>
            <a:miter lim="800000"/>
            <a:headEnd/>
            <a:tailEnd/>
          </a:ln>
        </p:spPr>
      </p:pic>
      <p:pic>
        <p:nvPicPr>
          <p:cNvPr id="11269" name="Picture 11" descr="Magan Diarra's latrine 5"/>
          <p:cNvPicPr>
            <a:picLocks noChangeAspect="1" noChangeArrowheads="1"/>
          </p:cNvPicPr>
          <p:nvPr/>
        </p:nvPicPr>
        <p:blipFill>
          <a:blip r:embed="rId4" cstate="print"/>
          <a:srcRect/>
          <a:stretch>
            <a:fillRect/>
          </a:stretch>
        </p:blipFill>
        <p:spPr bwMode="auto">
          <a:xfrm>
            <a:off x="4071938" y="1214438"/>
            <a:ext cx="4730750" cy="3548062"/>
          </a:xfrm>
          <a:prstGeom prst="rect">
            <a:avLst/>
          </a:prstGeom>
          <a:noFill/>
          <a:ln w="9525">
            <a:noFill/>
            <a:miter lim="800000"/>
            <a:headEnd/>
            <a:tailEnd/>
          </a:ln>
        </p:spPr>
      </p:pic>
      <p:sp>
        <p:nvSpPr>
          <p:cNvPr id="11270" name="Rectangle 13"/>
          <p:cNvSpPr>
            <a:spLocks noGrp="1" noChangeArrowheads="1"/>
          </p:cNvSpPr>
          <p:nvPr>
            <p:ph type="body" sz="half" idx="2"/>
          </p:nvPr>
        </p:nvSpPr>
        <p:spPr>
          <a:xfrm>
            <a:off x="4284663" y="5373688"/>
            <a:ext cx="4859337" cy="1179512"/>
          </a:xfrm>
        </p:spPr>
        <p:txBody>
          <a:bodyPr/>
          <a:lstStyle/>
          <a:p>
            <a:pPr eaLnBrk="1" hangingPunct="1"/>
            <a:r>
              <a:rPr lang="en-GB" dirty="0" smtClean="0"/>
              <a:t>Drains, ditches, etc. covered</a:t>
            </a:r>
          </a:p>
        </p:txBody>
      </p:sp>
      <p:pic>
        <p:nvPicPr>
          <p:cNvPr id="7" name="Picture 9" descr="WEDC09-RGB-SMALL"/>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233221" y="6312743"/>
            <a:ext cx="803275" cy="42862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48208" y="0"/>
            <a:ext cx="7696200" cy="1524001"/>
          </a:xfrm>
        </p:spPr>
        <p:txBody>
          <a:bodyPr/>
          <a:lstStyle/>
          <a:p>
            <a:pPr eaLnBrk="1" hangingPunct="1"/>
            <a:r>
              <a:rPr lang="en-GB" sz="4000" b="1" dirty="0" smtClean="0">
                <a:solidFill>
                  <a:srgbClr val="333399"/>
                </a:solidFill>
              </a:rPr>
              <a:t>Getting in/ on</a:t>
            </a:r>
          </a:p>
        </p:txBody>
      </p:sp>
      <p:sp>
        <p:nvSpPr>
          <p:cNvPr id="13315" name="Rectangle 30"/>
          <p:cNvSpPr>
            <a:spLocks noGrp="1" noChangeArrowheads="1"/>
          </p:cNvSpPr>
          <p:nvPr>
            <p:ph type="body" sz="half" idx="2"/>
          </p:nvPr>
        </p:nvSpPr>
        <p:spPr>
          <a:xfrm>
            <a:off x="0" y="5445224"/>
            <a:ext cx="4788024" cy="747713"/>
          </a:xfrm>
        </p:spPr>
        <p:txBody>
          <a:bodyPr/>
          <a:lstStyle/>
          <a:p>
            <a:pPr eaLnBrk="1" hangingPunct="1"/>
            <a:r>
              <a:rPr lang="en-GB" sz="2000" dirty="0" smtClean="0"/>
              <a:t>Minimise difference in height between apron and surrounding area</a:t>
            </a:r>
          </a:p>
        </p:txBody>
      </p:sp>
      <p:sp>
        <p:nvSpPr>
          <p:cNvPr id="13316" name="Rectangle 19"/>
          <p:cNvSpPr>
            <a:spLocks noGrp="1" noChangeArrowheads="1"/>
          </p:cNvSpPr>
          <p:nvPr>
            <p:ph type="body" sz="half" idx="1"/>
          </p:nvPr>
        </p:nvSpPr>
        <p:spPr>
          <a:xfrm>
            <a:off x="4929188" y="3214688"/>
            <a:ext cx="3771900" cy="1187450"/>
          </a:xfrm>
        </p:spPr>
        <p:txBody>
          <a:bodyPr/>
          <a:lstStyle/>
          <a:p>
            <a:pPr eaLnBrk="1" hangingPunct="1"/>
            <a:r>
              <a:rPr lang="en-GB" sz="2000" dirty="0" smtClean="0"/>
              <a:t>Ramps</a:t>
            </a:r>
            <a:endParaRPr lang="en-GB" sz="2400" dirty="0" smtClean="0"/>
          </a:p>
        </p:txBody>
      </p:sp>
      <p:sp>
        <p:nvSpPr>
          <p:cNvPr id="13317" name="Rectangle 20"/>
          <p:cNvSpPr>
            <a:spLocks noChangeArrowheads="1"/>
          </p:cNvSpPr>
          <p:nvPr/>
        </p:nvSpPr>
        <p:spPr bwMode="auto">
          <a:xfrm>
            <a:off x="468313" y="5300663"/>
            <a:ext cx="3771900" cy="1108075"/>
          </a:xfrm>
          <a:prstGeom prst="rect">
            <a:avLst/>
          </a:prstGeom>
          <a:noFill/>
          <a:ln w="9525">
            <a:noFill/>
            <a:miter lim="800000"/>
            <a:headEnd/>
            <a:tailEnd/>
          </a:ln>
        </p:spPr>
        <p:txBody>
          <a:bodyPr/>
          <a:lstStyle/>
          <a:p>
            <a:pPr marL="342900" indent="-342900">
              <a:spcBef>
                <a:spcPct val="20000"/>
              </a:spcBef>
              <a:buFontTx/>
              <a:buChar char="•"/>
            </a:pPr>
            <a:endParaRPr lang="en-US" sz="2800" b="1">
              <a:latin typeface="FrnkGothITC Bk BT" charset="0"/>
            </a:endParaRPr>
          </a:p>
        </p:txBody>
      </p:sp>
      <p:pic>
        <p:nvPicPr>
          <p:cNvPr id="13318" name="Picture 31" descr="C:\Documents and Settings\cvhej\My Documents\My Pictures\Nigeria\Jigawa\Nigeria 026a.jpg"/>
          <p:cNvPicPr>
            <a:picLocks noChangeAspect="1" noChangeArrowheads="1"/>
          </p:cNvPicPr>
          <p:nvPr/>
        </p:nvPicPr>
        <p:blipFill>
          <a:blip r:embed="rId3" cstate="print"/>
          <a:srcRect/>
          <a:stretch>
            <a:fillRect/>
          </a:stretch>
        </p:blipFill>
        <p:spPr bwMode="auto">
          <a:xfrm>
            <a:off x="-36512" y="1556792"/>
            <a:ext cx="4829354" cy="3816424"/>
          </a:xfrm>
          <a:prstGeom prst="rect">
            <a:avLst/>
          </a:prstGeom>
          <a:noFill/>
          <a:ln w="9525">
            <a:noFill/>
            <a:miter lim="800000"/>
            <a:headEnd/>
            <a:tailEnd/>
          </a:ln>
        </p:spPr>
      </p:pic>
      <p:pic>
        <p:nvPicPr>
          <p:cNvPr id="13319" name="Picture 27" descr="HITS_02c"/>
          <p:cNvPicPr>
            <a:picLocks noGrp="1" noChangeAspect="1" noChangeArrowheads="1"/>
          </p:cNvPicPr>
          <p:nvPr>
            <p:ph sz="half" idx="4294967295"/>
          </p:nvPr>
        </p:nvPicPr>
        <p:blipFill>
          <a:blip r:embed="rId4" cstate="print"/>
          <a:srcRect/>
          <a:stretch>
            <a:fillRect/>
          </a:stretch>
        </p:blipFill>
        <p:spPr>
          <a:xfrm>
            <a:off x="4860032" y="3645024"/>
            <a:ext cx="4286250" cy="3197225"/>
          </a:xfrm>
          <a:noFill/>
        </p:spPr>
      </p:pic>
      <p:pic>
        <p:nvPicPr>
          <p:cNvPr id="13320" name="Picture 28" descr="DSC00106"/>
          <p:cNvPicPr>
            <a:picLocks noChangeAspect="1" noChangeArrowheads="1"/>
          </p:cNvPicPr>
          <p:nvPr/>
        </p:nvPicPr>
        <p:blipFill>
          <a:blip r:embed="rId5" cstate="print"/>
          <a:srcRect/>
          <a:stretch>
            <a:fillRect/>
          </a:stretch>
        </p:blipFill>
        <p:spPr bwMode="auto">
          <a:xfrm>
            <a:off x="4787006" y="-226566"/>
            <a:ext cx="4681538" cy="3511550"/>
          </a:xfrm>
          <a:prstGeom prst="rect">
            <a:avLst/>
          </a:prstGeom>
          <a:noFill/>
          <a:ln w="9525">
            <a:noFill/>
            <a:miter lim="800000"/>
            <a:headEnd/>
            <a:tailEnd/>
          </a:ln>
        </p:spPr>
      </p:pic>
      <p:sp>
        <p:nvSpPr>
          <p:cNvPr id="13321" name="Down Arrow 8"/>
          <p:cNvSpPr>
            <a:spLocks noChangeArrowheads="1"/>
          </p:cNvSpPr>
          <p:nvPr/>
        </p:nvSpPr>
        <p:spPr bwMode="auto">
          <a:xfrm rot="-2178952">
            <a:off x="-42863" y="2906713"/>
            <a:ext cx="484188" cy="977900"/>
          </a:xfrm>
          <a:prstGeom prst="downArrow">
            <a:avLst>
              <a:gd name="adj1" fmla="val 50000"/>
              <a:gd name="adj2" fmla="val 50024"/>
            </a:avLst>
          </a:prstGeom>
          <a:solidFill>
            <a:schemeClr val="accent1"/>
          </a:solidFill>
          <a:ln w="9525" algn="ctr">
            <a:solidFill>
              <a:schemeClr val="tx1"/>
            </a:solidFill>
            <a:round/>
            <a:headEnd/>
            <a:tailEnd/>
          </a:ln>
        </p:spPr>
        <p:txBody>
          <a:bodyPr wrap="none"/>
          <a:lstStyle/>
          <a:p>
            <a:endParaRPr lang="en-US"/>
          </a:p>
        </p:txBody>
      </p:sp>
      <p:sp>
        <p:nvSpPr>
          <p:cNvPr id="10" name="TextBox 9"/>
          <p:cNvSpPr txBox="1"/>
          <p:nvPr/>
        </p:nvSpPr>
        <p:spPr>
          <a:xfrm>
            <a:off x="7380312" y="2852937"/>
            <a:ext cx="2088232" cy="307777"/>
          </a:xfrm>
          <a:prstGeom prst="rect">
            <a:avLst/>
          </a:prstGeom>
          <a:noFill/>
        </p:spPr>
        <p:txBody>
          <a:bodyPr wrap="square" rtlCol="0">
            <a:spAutoFit/>
          </a:bodyPr>
          <a:lstStyle/>
          <a:p>
            <a:r>
              <a:rPr lang="en-GB" sz="1400" i="1" dirty="0" smtClean="0"/>
              <a:t>Photo: </a:t>
            </a:r>
            <a:r>
              <a:rPr lang="en-GB" sz="1400" i="1" dirty="0" err="1" smtClean="0"/>
              <a:t>Philippa</a:t>
            </a:r>
            <a:r>
              <a:rPr lang="en-GB" sz="1400" i="1" dirty="0" smtClean="0"/>
              <a:t> Thomas</a:t>
            </a:r>
            <a:endParaRPr lang="en-GB" sz="1400" i="1" dirty="0"/>
          </a:p>
        </p:txBody>
      </p:sp>
      <p:sp>
        <p:nvSpPr>
          <p:cNvPr id="11" name="TextBox 10"/>
          <p:cNvSpPr txBox="1"/>
          <p:nvPr/>
        </p:nvSpPr>
        <p:spPr>
          <a:xfrm>
            <a:off x="7236296" y="6505599"/>
            <a:ext cx="1872208" cy="307777"/>
          </a:xfrm>
          <a:prstGeom prst="rect">
            <a:avLst/>
          </a:prstGeom>
          <a:noFill/>
        </p:spPr>
        <p:txBody>
          <a:bodyPr wrap="square" rtlCol="0">
            <a:spAutoFit/>
          </a:bodyPr>
          <a:lstStyle/>
          <a:p>
            <a:r>
              <a:rPr lang="en-GB" sz="1400" i="1" dirty="0" smtClean="0"/>
              <a:t>Photo: HITS Uganda</a:t>
            </a:r>
            <a:endParaRPr lang="en-GB" sz="1400" i="1"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a:xfrm>
            <a:off x="323850" y="228600"/>
            <a:ext cx="7696200" cy="1112838"/>
          </a:xfrm>
        </p:spPr>
        <p:txBody>
          <a:bodyPr/>
          <a:lstStyle/>
          <a:p>
            <a:pPr eaLnBrk="1" hangingPunct="1"/>
            <a:r>
              <a:rPr lang="en-GB" sz="4000" b="1" dirty="0" smtClean="0">
                <a:solidFill>
                  <a:srgbClr val="333399"/>
                </a:solidFill>
              </a:rPr>
              <a:t>Getting in - entrances</a:t>
            </a:r>
          </a:p>
        </p:txBody>
      </p:sp>
      <p:sp>
        <p:nvSpPr>
          <p:cNvPr id="14339" name="Rectangle 8"/>
          <p:cNvSpPr>
            <a:spLocks noGrp="1" noChangeArrowheads="1"/>
          </p:cNvSpPr>
          <p:nvPr>
            <p:ph type="body" sz="half" idx="1"/>
          </p:nvPr>
        </p:nvSpPr>
        <p:spPr>
          <a:xfrm>
            <a:off x="935533" y="5589588"/>
            <a:ext cx="4500563" cy="1123950"/>
          </a:xfrm>
        </p:spPr>
        <p:txBody>
          <a:bodyPr/>
          <a:lstStyle/>
          <a:p>
            <a:pPr eaLnBrk="1" hangingPunct="1">
              <a:lnSpc>
                <a:spcPct val="90000"/>
              </a:lnSpc>
            </a:pPr>
            <a:r>
              <a:rPr lang="en-GB" sz="2400" dirty="0" smtClean="0"/>
              <a:t>Entrance wide enough for user + helper,  wheelchair, stick, crutches etc.</a:t>
            </a:r>
          </a:p>
        </p:txBody>
      </p:sp>
      <p:pic>
        <p:nvPicPr>
          <p:cNvPr id="14340" name="Picture 7" descr="Baru Diarra's latrine 3"/>
          <p:cNvPicPr>
            <a:picLocks noGrp="1" noChangeAspect="1" noChangeArrowheads="1"/>
          </p:cNvPicPr>
          <p:nvPr>
            <p:ph sz="half" idx="4294967295"/>
          </p:nvPr>
        </p:nvPicPr>
        <p:blipFill>
          <a:blip r:embed="rId3" cstate="print"/>
          <a:srcRect/>
          <a:stretch>
            <a:fillRect/>
          </a:stretch>
        </p:blipFill>
        <p:spPr>
          <a:xfrm>
            <a:off x="1024260" y="1268413"/>
            <a:ext cx="3187700" cy="4249737"/>
          </a:xfrm>
        </p:spPr>
      </p:pic>
      <p:pic>
        <p:nvPicPr>
          <p:cNvPr id="14341" name="Picture 17" descr="Picture18"/>
          <p:cNvPicPr>
            <a:picLocks noGrp="1" noChangeAspect="1" noChangeArrowheads="1"/>
          </p:cNvPicPr>
          <p:nvPr>
            <p:ph type="body" sz="half" idx="2"/>
          </p:nvPr>
        </p:nvPicPr>
        <p:blipFill>
          <a:blip r:embed="rId4" cstate="print"/>
          <a:srcRect/>
          <a:stretch>
            <a:fillRect/>
          </a:stretch>
        </p:blipFill>
        <p:spPr>
          <a:xfrm>
            <a:off x="5043488" y="1268413"/>
            <a:ext cx="3414712" cy="4121150"/>
          </a:xfrm>
          <a:noFill/>
        </p:spPr>
      </p:pic>
      <p:sp>
        <p:nvSpPr>
          <p:cNvPr id="14342" name="Rectangle 18"/>
          <p:cNvSpPr>
            <a:spLocks noChangeArrowheads="1"/>
          </p:cNvSpPr>
          <p:nvPr/>
        </p:nvSpPr>
        <p:spPr bwMode="auto">
          <a:xfrm>
            <a:off x="5075113" y="5561013"/>
            <a:ext cx="3889375" cy="747712"/>
          </a:xfrm>
          <a:prstGeom prst="rect">
            <a:avLst/>
          </a:prstGeom>
          <a:noFill/>
          <a:ln w="9525">
            <a:noFill/>
            <a:miter lim="800000"/>
            <a:headEnd/>
            <a:tailEnd/>
          </a:ln>
        </p:spPr>
        <p:txBody>
          <a:bodyPr/>
          <a:lstStyle/>
          <a:p>
            <a:pPr marL="342900" indent="-342900">
              <a:spcBef>
                <a:spcPct val="20000"/>
              </a:spcBef>
              <a:buFontTx/>
              <a:buChar char="•"/>
            </a:pPr>
            <a:r>
              <a:rPr lang="en-GB" sz="2400" dirty="0">
                <a:solidFill>
                  <a:srgbClr val="000066"/>
                </a:solidFill>
                <a:latin typeface="+mn-lt"/>
              </a:rPr>
              <a:t>Communal latrine with low steps &amp; handrails</a:t>
            </a:r>
          </a:p>
        </p:txBody>
      </p:sp>
      <p:pic>
        <p:nvPicPr>
          <p:cNvPr id="7" name="Picture 9" descr="WEDC09-RGB-SMALL"/>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05229" y="6384751"/>
            <a:ext cx="803275" cy="428625"/>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p:cNvSpPr txBox="1"/>
          <p:nvPr/>
        </p:nvSpPr>
        <p:spPr>
          <a:xfrm>
            <a:off x="5220072" y="5137447"/>
            <a:ext cx="3384376" cy="307777"/>
          </a:xfrm>
          <a:prstGeom prst="rect">
            <a:avLst/>
          </a:prstGeom>
          <a:noFill/>
        </p:spPr>
        <p:txBody>
          <a:bodyPr wrap="square" rtlCol="0">
            <a:spAutoFit/>
          </a:bodyPr>
          <a:lstStyle/>
          <a:p>
            <a:r>
              <a:rPr lang="en-GB" sz="1400" i="1" dirty="0" smtClean="0"/>
              <a:t>Photo: Handicap International Sri Lanka</a:t>
            </a:r>
            <a:endParaRPr lang="en-GB" sz="1400" i="1"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75928" y="116632"/>
            <a:ext cx="7696200" cy="1524000"/>
          </a:xfrm>
        </p:spPr>
        <p:txBody>
          <a:bodyPr/>
          <a:lstStyle/>
          <a:p>
            <a:pPr algn="ctr" eaLnBrk="1" hangingPunct="1"/>
            <a:r>
              <a:rPr lang="en-GB" sz="4000" b="1" dirty="0" smtClean="0">
                <a:solidFill>
                  <a:srgbClr val="333399"/>
                </a:solidFill>
              </a:rPr>
              <a:t>Support rails/ handles</a:t>
            </a:r>
            <a:endParaRPr lang="en-GB" sz="2800" b="1" i="1" dirty="0" smtClean="0">
              <a:solidFill>
                <a:srgbClr val="333399"/>
              </a:solidFill>
            </a:endParaRPr>
          </a:p>
        </p:txBody>
      </p:sp>
      <p:sp>
        <p:nvSpPr>
          <p:cNvPr id="16388" name="Rectangle 3"/>
          <p:cNvSpPr>
            <a:spLocks noGrp="1" noChangeArrowheads="1"/>
          </p:cNvSpPr>
          <p:nvPr>
            <p:ph type="body" idx="4294967295"/>
          </p:nvPr>
        </p:nvSpPr>
        <p:spPr>
          <a:xfrm>
            <a:off x="179512" y="5157192"/>
            <a:ext cx="3707904" cy="603250"/>
          </a:xfrm>
        </p:spPr>
        <p:txBody>
          <a:bodyPr/>
          <a:lstStyle/>
          <a:p>
            <a:pPr eaLnBrk="1" hangingPunct="1"/>
            <a:r>
              <a:rPr lang="en-GB" sz="2800" dirty="0" smtClean="0"/>
              <a:t>May be fixed to the                         floor or wall</a:t>
            </a:r>
          </a:p>
        </p:txBody>
      </p:sp>
      <p:pic>
        <p:nvPicPr>
          <p:cNvPr id="4098" name="Picture 2" descr="C:\Documents and Settings\cvhej\My Documents\My Pictures\Mali\DSCF0116a.JPG"/>
          <p:cNvPicPr>
            <a:picLocks noGrp="1" noChangeAspect="1" noChangeArrowheads="1"/>
          </p:cNvPicPr>
          <p:nvPr>
            <p:ph sz="half" idx="2"/>
          </p:nvPr>
        </p:nvPicPr>
        <p:blipFill>
          <a:blip r:embed="rId3" cstate="print"/>
          <a:srcRect/>
          <a:stretch>
            <a:fillRect/>
          </a:stretch>
        </p:blipFill>
        <p:spPr bwMode="auto">
          <a:xfrm>
            <a:off x="4283968" y="3140968"/>
            <a:ext cx="4277172" cy="3207879"/>
          </a:xfrm>
          <a:prstGeom prst="rect">
            <a:avLst/>
          </a:prstGeom>
          <a:noFill/>
        </p:spPr>
      </p:pic>
      <p:pic>
        <p:nvPicPr>
          <p:cNvPr id="4099" name="Picture 3" descr="C:\Documents and Settings\cvhej\My Documents\My Pictures\Uganda\Bubaj_3c.jpg"/>
          <p:cNvPicPr>
            <a:picLocks noChangeAspect="1" noChangeArrowheads="1"/>
          </p:cNvPicPr>
          <p:nvPr/>
        </p:nvPicPr>
        <p:blipFill>
          <a:blip r:embed="rId4" cstate="print"/>
          <a:srcRect/>
          <a:stretch>
            <a:fillRect/>
          </a:stretch>
        </p:blipFill>
        <p:spPr bwMode="auto">
          <a:xfrm>
            <a:off x="6358213" y="548680"/>
            <a:ext cx="2606275" cy="2502024"/>
          </a:xfrm>
          <a:prstGeom prst="rect">
            <a:avLst/>
          </a:prstGeom>
          <a:noFill/>
        </p:spPr>
      </p:pic>
      <p:sp>
        <p:nvSpPr>
          <p:cNvPr id="7" name="Rectangle 14"/>
          <p:cNvSpPr>
            <a:spLocks noChangeArrowheads="1"/>
          </p:cNvSpPr>
          <p:nvPr/>
        </p:nvSpPr>
        <p:spPr bwMode="auto">
          <a:xfrm>
            <a:off x="6268690" y="6021288"/>
            <a:ext cx="2839814" cy="504056"/>
          </a:xfrm>
          <a:prstGeom prst="rect">
            <a:avLst/>
          </a:prstGeom>
          <a:noFill/>
          <a:ln w="9525">
            <a:noFill/>
            <a:miter lim="800000"/>
            <a:headEnd/>
            <a:tailEnd/>
          </a:ln>
        </p:spPr>
        <p:txBody>
          <a:bodyPr/>
          <a:lstStyle/>
          <a:p>
            <a:pPr marL="342900" indent="-342900">
              <a:lnSpc>
                <a:spcPct val="90000"/>
              </a:lnSpc>
              <a:spcBef>
                <a:spcPct val="20000"/>
              </a:spcBef>
            </a:pPr>
            <a:r>
              <a:rPr lang="en-GB" sz="1600" i="1" dirty="0" smtClean="0">
                <a:latin typeface="FrnkGothITC Bk BT" charset="0"/>
              </a:rPr>
              <a:t>Source: Norman (2010) </a:t>
            </a:r>
            <a:endParaRPr lang="en-GB" i="1" dirty="0">
              <a:latin typeface="FrnkGothITC Bk BT" charset="0"/>
            </a:endParaRPr>
          </a:p>
        </p:txBody>
      </p:sp>
      <p:pic>
        <p:nvPicPr>
          <p:cNvPr id="2050" name="Picture 2" descr="C:\Documents and Settings\cvhej\My Documents\My Pictures\Cambodia\Cam167d.JPG"/>
          <p:cNvPicPr>
            <a:picLocks noChangeAspect="1" noChangeArrowheads="1"/>
          </p:cNvPicPr>
          <p:nvPr/>
        </p:nvPicPr>
        <p:blipFill>
          <a:blip r:embed="rId5" cstate="print"/>
          <a:srcRect/>
          <a:stretch>
            <a:fillRect/>
          </a:stretch>
        </p:blipFill>
        <p:spPr bwMode="auto">
          <a:xfrm>
            <a:off x="251520" y="1556792"/>
            <a:ext cx="3754437" cy="3535363"/>
          </a:xfrm>
          <a:prstGeom prst="rect">
            <a:avLst/>
          </a:prstGeom>
          <a:noFill/>
        </p:spPr>
      </p:pic>
      <p:pic>
        <p:nvPicPr>
          <p:cNvPr id="8" name="Picture 9" descr="WEDC09-RGB-SMALL"/>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305229" y="6384751"/>
            <a:ext cx="803275" cy="42862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GB" sz="4000" dirty="0" smtClean="0"/>
              <a:t>Quick poll</a:t>
            </a:r>
            <a:endParaRPr lang="en-GB" sz="4000" dirty="0"/>
          </a:p>
        </p:txBody>
      </p:sp>
      <p:sp>
        <p:nvSpPr>
          <p:cNvPr id="6" name="Content Placeholder 5"/>
          <p:cNvSpPr>
            <a:spLocks noGrp="1"/>
          </p:cNvSpPr>
          <p:nvPr>
            <p:ph idx="1"/>
          </p:nvPr>
        </p:nvSpPr>
        <p:spPr>
          <a:xfrm>
            <a:off x="457200" y="1916113"/>
            <a:ext cx="8363272" cy="4210050"/>
          </a:xfrm>
        </p:spPr>
        <p:txBody>
          <a:bodyPr/>
          <a:lstStyle/>
          <a:p>
            <a:r>
              <a:rPr lang="en-GB" sz="2800" dirty="0" smtClean="0"/>
              <a:t>What is the main focus of your work or experience? </a:t>
            </a:r>
          </a:p>
          <a:p>
            <a:r>
              <a:rPr lang="en-GB" sz="2800" dirty="0" smtClean="0"/>
              <a:t>Please select the option that most closely applies to you:</a:t>
            </a:r>
          </a:p>
          <a:p>
            <a:endParaRPr lang="en-GB" dirty="0" smtClean="0"/>
          </a:p>
          <a:p>
            <a:r>
              <a:rPr lang="en-GB" sz="2800" b="1" dirty="0" smtClean="0">
                <a:solidFill>
                  <a:srgbClr val="FF0000"/>
                </a:solidFill>
              </a:rPr>
              <a:t>A</a:t>
            </a:r>
            <a:r>
              <a:rPr lang="en-GB" dirty="0" smtClean="0">
                <a:solidFill>
                  <a:srgbClr val="FF0000"/>
                </a:solidFill>
              </a:rPr>
              <a:t>	</a:t>
            </a:r>
            <a:r>
              <a:rPr lang="en-GB" dirty="0" smtClean="0"/>
              <a:t>  Water, sanitation and hygiene</a:t>
            </a:r>
          </a:p>
          <a:p>
            <a:r>
              <a:rPr lang="en-GB" sz="2800" b="1" dirty="0" smtClean="0">
                <a:solidFill>
                  <a:srgbClr val="FF0000"/>
                </a:solidFill>
              </a:rPr>
              <a:t>B </a:t>
            </a:r>
            <a:r>
              <a:rPr lang="en-GB" dirty="0" smtClean="0"/>
              <a:t>  Disability (e.g. service provider , NGO or  DPO,  personal experience)</a:t>
            </a:r>
          </a:p>
          <a:p>
            <a:r>
              <a:rPr lang="en-GB" sz="2800" b="1" dirty="0" smtClean="0">
                <a:solidFill>
                  <a:srgbClr val="FF0000"/>
                </a:solidFill>
              </a:rPr>
              <a:t>C </a:t>
            </a:r>
            <a:r>
              <a:rPr lang="en-GB" dirty="0" smtClean="0"/>
              <a:t> Education</a:t>
            </a:r>
          </a:p>
          <a:p>
            <a:r>
              <a:rPr lang="en-GB" sz="2800" b="1" dirty="0" smtClean="0">
                <a:solidFill>
                  <a:srgbClr val="FF0000"/>
                </a:solidFill>
              </a:rPr>
              <a:t>D</a:t>
            </a:r>
            <a:r>
              <a:rPr lang="en-GB" dirty="0" smtClean="0"/>
              <a:t>  Other development sector</a:t>
            </a:r>
            <a:endParaRPr lang="en-GB" dirty="0"/>
          </a:p>
        </p:txBody>
      </p:sp>
      <p:pic>
        <p:nvPicPr>
          <p:cNvPr id="7" name="Picture 9" descr="WEDC09-RGB-SMAL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05229" y="6384751"/>
            <a:ext cx="803275" cy="42862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a:xfrm>
            <a:off x="3275856" y="1485280"/>
            <a:ext cx="3168352" cy="863600"/>
          </a:xfrm>
        </p:spPr>
        <p:txBody>
          <a:bodyPr/>
          <a:lstStyle/>
          <a:p>
            <a:pPr eaLnBrk="1" hangingPunct="1"/>
            <a:r>
              <a:rPr lang="en-GB" sz="4000" b="1" dirty="0" smtClean="0">
                <a:solidFill>
                  <a:srgbClr val="333399"/>
                </a:solidFill>
              </a:rPr>
              <a:t>Seating options – fixed or movable</a:t>
            </a:r>
          </a:p>
        </p:txBody>
      </p:sp>
      <p:sp>
        <p:nvSpPr>
          <p:cNvPr id="17412" name="Rectangle 9"/>
          <p:cNvSpPr>
            <a:spLocks noChangeArrowheads="1"/>
          </p:cNvSpPr>
          <p:nvPr/>
        </p:nvSpPr>
        <p:spPr bwMode="auto">
          <a:xfrm>
            <a:off x="827088" y="5876925"/>
            <a:ext cx="3771900" cy="819150"/>
          </a:xfrm>
          <a:prstGeom prst="rect">
            <a:avLst/>
          </a:prstGeom>
          <a:noFill/>
          <a:ln w="9525">
            <a:noFill/>
            <a:miter lim="800000"/>
            <a:headEnd/>
            <a:tailEnd/>
          </a:ln>
        </p:spPr>
        <p:txBody>
          <a:bodyPr/>
          <a:lstStyle/>
          <a:p>
            <a:pPr marL="342900" indent="-342900">
              <a:lnSpc>
                <a:spcPct val="90000"/>
              </a:lnSpc>
              <a:spcBef>
                <a:spcPct val="20000"/>
              </a:spcBef>
            </a:pPr>
            <a:endParaRPr lang="en-US" sz="2400" b="1">
              <a:latin typeface="FrnkGothITC Bk BT" charset="0"/>
            </a:endParaRPr>
          </a:p>
        </p:txBody>
      </p:sp>
      <p:pic>
        <p:nvPicPr>
          <p:cNvPr id="17413" name="Picture 15" descr="Ug_022b"/>
          <p:cNvPicPr>
            <a:picLocks noGrp="1" noChangeAspect="1" noChangeArrowheads="1"/>
          </p:cNvPicPr>
          <p:nvPr>
            <p:ph sz="half" idx="2"/>
          </p:nvPr>
        </p:nvPicPr>
        <p:blipFill>
          <a:blip r:embed="rId3" cstate="print"/>
          <a:srcRect/>
          <a:stretch>
            <a:fillRect/>
          </a:stretch>
        </p:blipFill>
        <p:spPr>
          <a:xfrm>
            <a:off x="2598068" y="3623047"/>
            <a:ext cx="3054052" cy="3118321"/>
          </a:xfrm>
        </p:spPr>
      </p:pic>
      <p:sp>
        <p:nvSpPr>
          <p:cNvPr id="17414" name="Rectangle 16"/>
          <p:cNvSpPr>
            <a:spLocks noChangeArrowheads="1"/>
          </p:cNvSpPr>
          <p:nvPr/>
        </p:nvSpPr>
        <p:spPr bwMode="auto">
          <a:xfrm>
            <a:off x="144016" y="4221088"/>
            <a:ext cx="2411760" cy="1611238"/>
          </a:xfrm>
          <a:prstGeom prst="rect">
            <a:avLst/>
          </a:prstGeom>
          <a:noFill/>
          <a:ln w="9525">
            <a:noFill/>
            <a:miter lim="800000"/>
            <a:headEnd/>
            <a:tailEnd/>
          </a:ln>
        </p:spPr>
        <p:txBody>
          <a:bodyPr/>
          <a:lstStyle/>
          <a:p>
            <a:pPr marL="342900" indent="-342900">
              <a:lnSpc>
                <a:spcPct val="90000"/>
              </a:lnSpc>
              <a:spcBef>
                <a:spcPct val="20000"/>
              </a:spcBef>
              <a:buFontTx/>
              <a:buChar char="•"/>
            </a:pPr>
            <a:r>
              <a:rPr lang="en-GB" sz="2400" b="1" dirty="0" smtClean="0">
                <a:latin typeface="FrnkGothITC Bk BT" charset="0"/>
              </a:rPr>
              <a:t>Concrete seat</a:t>
            </a:r>
          </a:p>
          <a:p>
            <a:pPr marL="342900" indent="-342900">
              <a:lnSpc>
                <a:spcPct val="90000"/>
              </a:lnSpc>
              <a:spcBef>
                <a:spcPct val="20000"/>
              </a:spcBef>
              <a:buFontTx/>
              <a:buChar char="•"/>
            </a:pPr>
            <a:r>
              <a:rPr lang="en-GB" sz="2400" b="1" dirty="0" smtClean="0">
                <a:latin typeface="FrnkGothITC Bk BT" charset="0"/>
              </a:rPr>
              <a:t>Right - twin </a:t>
            </a:r>
            <a:r>
              <a:rPr lang="en-GB" sz="2400" b="1" dirty="0">
                <a:latin typeface="FrnkGothITC Bk BT" charset="0"/>
              </a:rPr>
              <a:t>brick blocks</a:t>
            </a:r>
          </a:p>
        </p:txBody>
      </p:sp>
      <p:pic>
        <p:nvPicPr>
          <p:cNvPr id="5122" name="Picture 2" descr="C:\Documents and Settings\cvhej\My Documents\My Pictures\Mali\Chimegu-Mali Jara's latrine 4b.JPG"/>
          <p:cNvPicPr>
            <a:picLocks noChangeAspect="1" noChangeArrowheads="1"/>
          </p:cNvPicPr>
          <p:nvPr/>
        </p:nvPicPr>
        <p:blipFill>
          <a:blip r:embed="rId4" cstate="print"/>
          <a:srcRect/>
          <a:stretch>
            <a:fillRect/>
          </a:stretch>
        </p:blipFill>
        <p:spPr bwMode="auto">
          <a:xfrm>
            <a:off x="179512" y="164459"/>
            <a:ext cx="2808312" cy="3746155"/>
          </a:xfrm>
          <a:prstGeom prst="rect">
            <a:avLst/>
          </a:prstGeom>
          <a:noFill/>
        </p:spPr>
      </p:pic>
      <p:pic>
        <p:nvPicPr>
          <p:cNvPr id="10" name="Picture 2" descr="C:\Documents and Settings\cvhej\My Documents\My Pictures\Bangladesh\BD107b.jpg"/>
          <p:cNvPicPr>
            <a:picLocks noChangeAspect="1" noChangeArrowheads="1"/>
          </p:cNvPicPr>
          <p:nvPr/>
        </p:nvPicPr>
        <p:blipFill>
          <a:blip r:embed="rId5" cstate="print"/>
          <a:srcRect/>
          <a:stretch>
            <a:fillRect/>
          </a:stretch>
        </p:blipFill>
        <p:spPr bwMode="auto">
          <a:xfrm>
            <a:off x="6300192" y="91987"/>
            <a:ext cx="2771800" cy="3048981"/>
          </a:xfrm>
          <a:prstGeom prst="rect">
            <a:avLst/>
          </a:prstGeom>
          <a:noFill/>
        </p:spPr>
      </p:pic>
      <p:pic>
        <p:nvPicPr>
          <p:cNvPr id="11" name="Picture 36" descr="C:\Documents and Settings\cvhej\My Documents\My Pictures\emergencies\DSCN2028a.JPG"/>
          <p:cNvPicPr>
            <a:picLocks noGrp="1" noChangeAspect="1" noChangeArrowheads="1"/>
          </p:cNvPicPr>
          <p:nvPr>
            <p:ph sz="half" idx="2"/>
          </p:nvPr>
        </p:nvPicPr>
        <p:blipFill>
          <a:blip r:embed="rId6" cstate="print"/>
          <a:srcRect/>
          <a:stretch>
            <a:fillRect/>
          </a:stretch>
        </p:blipFill>
        <p:spPr>
          <a:xfrm>
            <a:off x="6321966" y="3240360"/>
            <a:ext cx="2498506" cy="3212976"/>
          </a:xfrm>
          <a:noFill/>
        </p:spPr>
      </p:pic>
      <p:sp>
        <p:nvSpPr>
          <p:cNvPr id="12" name="Rectangle 15"/>
          <p:cNvSpPr>
            <a:spLocks noChangeArrowheads="1"/>
          </p:cNvSpPr>
          <p:nvPr/>
        </p:nvSpPr>
        <p:spPr bwMode="auto">
          <a:xfrm>
            <a:off x="6300390" y="6453336"/>
            <a:ext cx="2952130" cy="432048"/>
          </a:xfrm>
          <a:prstGeom prst="rect">
            <a:avLst/>
          </a:prstGeom>
          <a:noFill/>
          <a:ln w="9525">
            <a:noFill/>
            <a:miter lim="800000"/>
            <a:headEnd/>
            <a:tailEnd/>
          </a:ln>
        </p:spPr>
        <p:txBody>
          <a:bodyPr/>
          <a:lstStyle/>
          <a:p>
            <a:pPr marL="342900" indent="-342900">
              <a:spcBef>
                <a:spcPct val="20000"/>
              </a:spcBef>
            </a:pPr>
            <a:r>
              <a:rPr lang="en-GB" sz="1600" i="1" dirty="0" smtClean="0"/>
              <a:t>Source: Oxfam 2007</a:t>
            </a:r>
            <a:endParaRPr lang="en-GB" sz="1600" i="1" dirty="0">
              <a:latin typeface="FrnkGothITC Bk BT" charset="0"/>
            </a:endParaRPr>
          </a:p>
        </p:txBody>
      </p:sp>
      <p:pic>
        <p:nvPicPr>
          <p:cNvPr id="13" name="Picture 9" descr="WEDC09-RGB-SMALL"/>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8305229" y="6384751"/>
            <a:ext cx="803275" cy="42862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a:xfrm>
            <a:off x="457200" y="476672"/>
            <a:ext cx="8218488" cy="863600"/>
          </a:xfrm>
        </p:spPr>
        <p:txBody>
          <a:bodyPr/>
          <a:lstStyle/>
          <a:p>
            <a:pPr eaLnBrk="1" hangingPunct="1"/>
            <a:r>
              <a:rPr lang="en-GB" sz="4000" b="1" dirty="0" smtClean="0">
                <a:solidFill>
                  <a:srgbClr val="333399"/>
                </a:solidFill>
              </a:rPr>
              <a:t>Water – transport, storage</a:t>
            </a:r>
          </a:p>
        </p:txBody>
      </p:sp>
      <p:sp>
        <p:nvSpPr>
          <p:cNvPr id="19460" name="Rectangle 15"/>
          <p:cNvSpPr>
            <a:spLocks noChangeArrowheads="1"/>
          </p:cNvSpPr>
          <p:nvPr/>
        </p:nvSpPr>
        <p:spPr bwMode="auto">
          <a:xfrm>
            <a:off x="4644008" y="5229225"/>
            <a:ext cx="4032250" cy="1296119"/>
          </a:xfrm>
          <a:prstGeom prst="rect">
            <a:avLst/>
          </a:prstGeom>
          <a:noFill/>
          <a:ln w="9525">
            <a:noFill/>
            <a:miter lim="800000"/>
            <a:headEnd/>
            <a:tailEnd/>
          </a:ln>
        </p:spPr>
        <p:txBody>
          <a:bodyPr/>
          <a:lstStyle/>
          <a:p>
            <a:pPr marL="342900" indent="-342900">
              <a:spcBef>
                <a:spcPct val="20000"/>
              </a:spcBef>
              <a:buFontTx/>
              <a:buChar char="•"/>
            </a:pPr>
            <a:r>
              <a:rPr lang="en-GB" sz="2800" b="1" dirty="0" smtClean="0"/>
              <a:t>Jerry can tipper</a:t>
            </a:r>
          </a:p>
        </p:txBody>
      </p:sp>
      <p:pic>
        <p:nvPicPr>
          <p:cNvPr id="19461" name="Picture 17" descr="HITS_06c"/>
          <p:cNvPicPr>
            <a:picLocks noGrp="1" noChangeAspect="1" noChangeArrowheads="1"/>
          </p:cNvPicPr>
          <p:nvPr>
            <p:ph sz="half" idx="1"/>
          </p:nvPr>
        </p:nvPicPr>
        <p:blipFill>
          <a:blip r:embed="rId3" cstate="print"/>
          <a:srcRect/>
          <a:stretch>
            <a:fillRect/>
          </a:stretch>
        </p:blipFill>
        <p:spPr>
          <a:xfrm>
            <a:off x="323850" y="1773238"/>
            <a:ext cx="3887788" cy="3295650"/>
          </a:xfrm>
          <a:noFill/>
        </p:spPr>
      </p:pic>
      <p:sp>
        <p:nvSpPr>
          <p:cNvPr id="19462" name="Rectangle 18"/>
          <p:cNvSpPr>
            <a:spLocks noChangeArrowheads="1"/>
          </p:cNvSpPr>
          <p:nvPr/>
        </p:nvSpPr>
        <p:spPr bwMode="auto">
          <a:xfrm>
            <a:off x="323850" y="5229225"/>
            <a:ext cx="4032250" cy="576039"/>
          </a:xfrm>
          <a:prstGeom prst="rect">
            <a:avLst/>
          </a:prstGeom>
          <a:noFill/>
          <a:ln w="9525">
            <a:noFill/>
            <a:miter lim="800000"/>
            <a:headEnd/>
            <a:tailEnd/>
          </a:ln>
        </p:spPr>
        <p:txBody>
          <a:bodyPr/>
          <a:lstStyle/>
          <a:p>
            <a:pPr marL="342900" indent="-342900">
              <a:spcBef>
                <a:spcPct val="20000"/>
              </a:spcBef>
              <a:buFontTx/>
              <a:buChar char="•"/>
            </a:pPr>
            <a:r>
              <a:rPr lang="en-GB" sz="2800" b="1" dirty="0">
                <a:latin typeface="FrnkGothITC Bk BT" charset="0"/>
              </a:rPr>
              <a:t>Wheelchair trailer</a:t>
            </a:r>
          </a:p>
        </p:txBody>
      </p:sp>
      <p:pic>
        <p:nvPicPr>
          <p:cNvPr id="7170" name="Picture 2"/>
          <p:cNvPicPr>
            <a:picLocks noChangeAspect="1" noChangeArrowheads="1"/>
          </p:cNvPicPr>
          <p:nvPr/>
        </p:nvPicPr>
        <p:blipFill>
          <a:blip r:embed="rId4" cstate="print"/>
          <a:srcRect/>
          <a:stretch>
            <a:fillRect/>
          </a:stretch>
        </p:blipFill>
        <p:spPr bwMode="auto">
          <a:xfrm>
            <a:off x="4467044" y="1833736"/>
            <a:ext cx="4425436" cy="3179440"/>
          </a:xfrm>
          <a:prstGeom prst="rect">
            <a:avLst/>
          </a:prstGeom>
          <a:noFill/>
          <a:ln w="9525">
            <a:noFill/>
            <a:miter lim="800000"/>
            <a:headEnd/>
            <a:tailEnd/>
          </a:ln>
        </p:spPr>
      </p:pic>
      <p:pic>
        <p:nvPicPr>
          <p:cNvPr id="7" name="Picture 9" descr="WEDC09-RGB-SMALL"/>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233221" y="6312743"/>
            <a:ext cx="803275" cy="428625"/>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p:cNvSpPr txBox="1"/>
          <p:nvPr/>
        </p:nvSpPr>
        <p:spPr>
          <a:xfrm>
            <a:off x="2339752" y="4777407"/>
            <a:ext cx="1872208" cy="307777"/>
          </a:xfrm>
          <a:prstGeom prst="rect">
            <a:avLst/>
          </a:prstGeom>
          <a:noFill/>
        </p:spPr>
        <p:txBody>
          <a:bodyPr wrap="square" rtlCol="0">
            <a:spAutoFit/>
          </a:bodyPr>
          <a:lstStyle/>
          <a:p>
            <a:r>
              <a:rPr lang="en-GB" sz="1400" i="1" dirty="0" smtClean="0">
                <a:solidFill>
                  <a:schemeClr val="bg1"/>
                </a:solidFill>
              </a:rPr>
              <a:t>Photo: HITS Uganda</a:t>
            </a:r>
            <a:endParaRPr lang="en-GB" sz="1400" i="1" dirty="0">
              <a:solidFill>
                <a:schemeClr val="bg1"/>
              </a:solidFill>
            </a:endParaRPr>
          </a:p>
        </p:txBody>
      </p:sp>
      <p:sp>
        <p:nvSpPr>
          <p:cNvPr id="9" name="Rectangle 8"/>
          <p:cNvSpPr/>
          <p:nvPr/>
        </p:nvSpPr>
        <p:spPr>
          <a:xfrm>
            <a:off x="6948264" y="4561383"/>
            <a:ext cx="2103461" cy="307777"/>
          </a:xfrm>
          <a:prstGeom prst="rect">
            <a:avLst/>
          </a:prstGeom>
        </p:spPr>
        <p:txBody>
          <a:bodyPr wrap="none">
            <a:spAutoFit/>
          </a:bodyPr>
          <a:lstStyle/>
          <a:p>
            <a:pPr marL="342900" indent="-342900">
              <a:spcBef>
                <a:spcPct val="20000"/>
              </a:spcBef>
            </a:pPr>
            <a:r>
              <a:rPr lang="en-GB" sz="1400" i="1" dirty="0" smtClean="0"/>
              <a:t>Source: Norman (2010) </a:t>
            </a:r>
            <a:endParaRPr lang="en-GB" sz="1400" i="1" dirty="0">
              <a:latin typeface="FrnkGothITC Bk BT"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57188" y="214313"/>
            <a:ext cx="9144000" cy="1071547"/>
          </a:xfrm>
        </p:spPr>
        <p:txBody>
          <a:bodyPr/>
          <a:lstStyle/>
          <a:p>
            <a:pPr eaLnBrk="1" hangingPunct="1"/>
            <a:r>
              <a:rPr lang="en-GB" sz="4000" dirty="0">
                <a:solidFill>
                  <a:srgbClr val="333399"/>
                </a:solidFill>
              </a:rPr>
              <a:t>Approaches to improving </a:t>
            </a:r>
            <a:r>
              <a:rPr lang="en-GB" sz="4000" dirty="0" smtClean="0">
                <a:solidFill>
                  <a:srgbClr val="333399"/>
                </a:solidFill>
              </a:rPr>
              <a:t>accessibility and inclusion</a:t>
            </a:r>
            <a:endParaRPr lang="en-GB" sz="4000" dirty="0">
              <a:solidFill>
                <a:srgbClr val="333399"/>
              </a:solidFill>
            </a:endParaRPr>
          </a:p>
        </p:txBody>
      </p:sp>
      <p:sp>
        <p:nvSpPr>
          <p:cNvPr id="204803" name="Rectangle 3"/>
          <p:cNvSpPr>
            <a:spLocks noGrp="1" noChangeArrowheads="1"/>
          </p:cNvSpPr>
          <p:nvPr>
            <p:ph type="body" idx="1"/>
          </p:nvPr>
        </p:nvSpPr>
        <p:spPr>
          <a:xfrm>
            <a:off x="500063" y="1287570"/>
            <a:ext cx="8392417" cy="5525806"/>
          </a:xfrm>
        </p:spPr>
        <p:txBody>
          <a:bodyPr/>
          <a:lstStyle/>
          <a:p>
            <a:pPr marL="609600" indent="-609600" eaLnBrk="1" hangingPunct="1">
              <a:buFontTx/>
              <a:buAutoNum type="alphaUcPeriod"/>
            </a:pPr>
            <a:r>
              <a:rPr lang="en-GB" b="1" dirty="0" smtClean="0">
                <a:solidFill>
                  <a:srgbClr val="FF0000"/>
                </a:solidFill>
              </a:rPr>
              <a:t>Individual approach</a:t>
            </a:r>
          </a:p>
          <a:p>
            <a:pPr marL="609600" indent="-609600" eaLnBrk="1" hangingPunct="1"/>
            <a:r>
              <a:rPr lang="en-GB" b="0" dirty="0" smtClean="0"/>
              <a:t>	</a:t>
            </a:r>
            <a:r>
              <a:rPr lang="en-GB" sz="2000" b="0" dirty="0" smtClean="0"/>
              <a:t>Provide aids &amp; equipment to individuals, according to need</a:t>
            </a:r>
            <a:endParaRPr lang="en-GB" b="0" dirty="0" smtClean="0"/>
          </a:p>
          <a:p>
            <a:pPr marL="609600" indent="-609600" eaLnBrk="1" hangingPunct="1"/>
            <a:r>
              <a:rPr lang="en-GB" sz="2000" dirty="0" smtClean="0">
                <a:sym typeface="Wingdings"/>
              </a:rPr>
              <a:t>		</a:t>
            </a:r>
            <a:r>
              <a:rPr lang="en-GB" sz="2000" dirty="0" smtClean="0"/>
              <a:t> meets individual needs   </a:t>
            </a:r>
          </a:p>
          <a:p>
            <a:pPr marL="609600" indent="-609600" eaLnBrk="1" hangingPunct="1"/>
            <a:r>
              <a:rPr lang="en-GB" sz="2000" dirty="0" smtClean="0">
                <a:sym typeface="Wingdings"/>
              </a:rPr>
              <a:t>		</a:t>
            </a:r>
            <a:r>
              <a:rPr lang="en-GB" sz="2000" dirty="0" smtClean="0"/>
              <a:t> labour intensive, high-cost, risk of further isolating users</a:t>
            </a:r>
            <a:endParaRPr lang="en-GB" sz="2000" b="0" dirty="0" smtClean="0"/>
          </a:p>
          <a:p>
            <a:pPr marL="609600" indent="-609600">
              <a:lnSpc>
                <a:spcPct val="150000"/>
              </a:lnSpc>
            </a:pPr>
            <a:r>
              <a:rPr lang="en-GB" b="1" dirty="0" smtClean="0">
                <a:solidFill>
                  <a:srgbClr val="FF0000"/>
                </a:solidFill>
              </a:rPr>
              <a:t>B. Adaptation/Retro-fitting </a:t>
            </a:r>
          </a:p>
          <a:p>
            <a:pPr marL="609600" indent="-609600" eaLnBrk="1" hangingPunct="1"/>
            <a:r>
              <a:rPr lang="en-GB" b="0" dirty="0" smtClean="0"/>
              <a:t> 	</a:t>
            </a:r>
            <a:r>
              <a:rPr lang="en-GB" sz="2000" b="0" dirty="0" smtClean="0"/>
              <a:t>Modifying/ adding to existing facilities</a:t>
            </a:r>
            <a:endParaRPr lang="en-GB" b="0" dirty="0" smtClean="0"/>
          </a:p>
          <a:p>
            <a:pPr marL="609600" indent="-609600" eaLnBrk="1" hangingPunct="1"/>
            <a:r>
              <a:rPr lang="en-GB" sz="2000" dirty="0" smtClean="0">
                <a:sym typeface="Wingdings"/>
              </a:rPr>
              <a:t>	 	</a:t>
            </a:r>
            <a:r>
              <a:rPr lang="en-GB" sz="2000" dirty="0" smtClean="0"/>
              <a:t> inclusive, done as needed     </a:t>
            </a:r>
            <a:r>
              <a:rPr lang="en-GB" sz="2000" dirty="0" smtClean="0">
                <a:sym typeface="Wingdings"/>
              </a:rPr>
              <a:t></a:t>
            </a:r>
            <a:r>
              <a:rPr lang="en-GB" sz="2000" dirty="0" smtClean="0"/>
              <a:t> can be difficult, high-cost</a:t>
            </a:r>
            <a:endParaRPr lang="en-GB" sz="2000" b="0" dirty="0" smtClean="0"/>
          </a:p>
          <a:p>
            <a:pPr marL="609600" indent="-609600" eaLnBrk="1" hangingPunct="1">
              <a:lnSpc>
                <a:spcPct val="150000"/>
              </a:lnSpc>
              <a:buFontTx/>
              <a:buNone/>
            </a:pPr>
            <a:r>
              <a:rPr lang="en-GB" b="1" dirty="0" smtClean="0">
                <a:solidFill>
                  <a:srgbClr val="FF0000"/>
                </a:solidFill>
              </a:rPr>
              <a:t>C. Inclusive Design / Universal Design</a:t>
            </a:r>
          </a:p>
          <a:p>
            <a:pPr marL="609600" indent="-609600" eaLnBrk="1" hangingPunct="1"/>
            <a:r>
              <a:rPr lang="en-GB" b="0" dirty="0" smtClean="0"/>
              <a:t>	</a:t>
            </a:r>
            <a:r>
              <a:rPr lang="en-GB" sz="2000" b="0" dirty="0" smtClean="0"/>
              <a:t>Design and construct facilities that are accessible and easy for all to use.</a:t>
            </a:r>
            <a:endParaRPr lang="en-GB" b="0" dirty="0" smtClean="0"/>
          </a:p>
          <a:p>
            <a:pPr marL="609600" indent="-609600" eaLnBrk="1" hangingPunct="1"/>
            <a:r>
              <a:rPr lang="en-GB" sz="2000" dirty="0" smtClean="0">
                <a:sym typeface="Wingdings"/>
              </a:rPr>
              <a:t>		</a:t>
            </a:r>
            <a:r>
              <a:rPr lang="en-GB" sz="2000" dirty="0" smtClean="0"/>
              <a:t> cost-effective, inclusive, systematic  </a:t>
            </a:r>
          </a:p>
          <a:p>
            <a:pPr marL="609600" indent="-609600" eaLnBrk="1" hangingPunct="1"/>
            <a:r>
              <a:rPr lang="en-GB" sz="2000" dirty="0" smtClean="0">
                <a:sym typeface="Wingdings"/>
              </a:rPr>
              <a:t>		 needs consultation &amp; planning; can’t meet 100% of all needs</a:t>
            </a:r>
            <a:endParaRPr lang="en-GB" sz="2000" dirty="0" smtClean="0"/>
          </a:p>
        </p:txBody>
      </p:sp>
      <p:pic>
        <p:nvPicPr>
          <p:cNvPr id="6" name="Picture 9" descr="WEDC09-RGB-SMALL"/>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33221" y="6384751"/>
            <a:ext cx="803275" cy="428625"/>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0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0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0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80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480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480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480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480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3" presetClass="emph" presetSubtype="2" fill="hold" nodeType="clickEffect">
                                  <p:stCondLst>
                                    <p:cond delay="0"/>
                                  </p:stCondLst>
                                  <p:childTnLst>
                                    <p:animClr clrSpc="rgb" dir="cw">
                                      <p:cBhvr override="childStyle">
                                        <p:cTn id="38" dur="2000" fill="hold"/>
                                        <p:tgtEl>
                                          <p:spTgt spid="204803">
                                            <p:txEl>
                                              <p:pRg st="7" end="7"/>
                                            </p:txEl>
                                          </p:spTgt>
                                        </p:tgtEl>
                                        <p:attrNameLst>
                                          <p:attrName>style.color</p:attrName>
                                        </p:attrNameLst>
                                      </p:cBhvr>
                                      <p:to>
                                        <a:srgbClr val="CC3300"/>
                                      </p:to>
                                    </p:animClr>
                                  </p:childTnLst>
                                </p:cTn>
                              </p:par>
                              <p:par>
                                <p:cTn id="39" presetID="3" presetClass="emph" presetSubtype="2" fill="hold" nodeType="withEffect">
                                  <p:stCondLst>
                                    <p:cond delay="0"/>
                                  </p:stCondLst>
                                  <p:childTnLst>
                                    <p:animClr clrSpc="rgb" dir="cw">
                                      <p:cBhvr override="childStyle">
                                        <p:cTn id="40" dur="2000" fill="hold"/>
                                        <p:tgtEl>
                                          <p:spTgt spid="204803">
                                            <p:txEl>
                                              <p:pRg st="8" end="8"/>
                                            </p:txEl>
                                          </p:spTgt>
                                        </p:tgtEl>
                                        <p:attrNameLst>
                                          <p:attrName>style.color</p:attrName>
                                        </p:attrNameLst>
                                      </p:cBhvr>
                                      <p:to>
                                        <a:srgbClr val="CC3300"/>
                                      </p:to>
                                    </p:animClr>
                                  </p:childTnLst>
                                </p:cTn>
                              </p:par>
                              <p:par>
                                <p:cTn id="41" presetID="3" presetClass="emph" presetSubtype="2" fill="hold" nodeType="withEffect">
                                  <p:stCondLst>
                                    <p:cond delay="0"/>
                                  </p:stCondLst>
                                  <p:childTnLst>
                                    <p:animClr clrSpc="rgb" dir="cw">
                                      <p:cBhvr override="childStyle">
                                        <p:cTn id="42" dur="2000" fill="hold"/>
                                        <p:tgtEl>
                                          <p:spTgt spid="204803">
                                            <p:txEl>
                                              <p:pRg st="9" end="9"/>
                                            </p:txEl>
                                          </p:spTgt>
                                        </p:tgtEl>
                                        <p:attrNameLst>
                                          <p:attrName>style.color</p:attrName>
                                        </p:attrNameLst>
                                      </p:cBhvr>
                                      <p:to>
                                        <a:srgbClr val="CC3300"/>
                                      </p:to>
                                    </p:animClr>
                                  </p:childTnLst>
                                </p:cTn>
                              </p:par>
                              <p:par>
                                <p:cTn id="43" presetID="3" presetClass="emph" presetSubtype="2" fill="hold" nodeType="withEffect">
                                  <p:stCondLst>
                                    <p:cond delay="0"/>
                                  </p:stCondLst>
                                  <p:childTnLst>
                                    <p:animClr clrSpc="rgb" dir="cw">
                                      <p:cBhvr override="childStyle">
                                        <p:cTn id="44" dur="2000" fill="hold"/>
                                        <p:tgtEl>
                                          <p:spTgt spid="204803">
                                            <p:txEl>
                                              <p:pRg st="10" end="10"/>
                                            </p:txEl>
                                          </p:spTgt>
                                        </p:tgtEl>
                                        <p:attrNameLst>
                                          <p:attrName>style.color</p:attrName>
                                        </p:attrNameLst>
                                      </p:cBhvr>
                                      <p:to>
                                        <a:srgbClr val="CC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762000" y="228600"/>
            <a:ext cx="7913688" cy="1112838"/>
          </a:xfrm>
        </p:spPr>
        <p:txBody>
          <a:bodyPr/>
          <a:lstStyle/>
          <a:p>
            <a:pPr eaLnBrk="1" hangingPunct="1"/>
            <a:r>
              <a:rPr lang="en-GB" sz="4000" dirty="0" smtClean="0">
                <a:solidFill>
                  <a:srgbClr val="333399"/>
                </a:solidFill>
              </a:rPr>
              <a:t>Public / household facilities</a:t>
            </a:r>
          </a:p>
        </p:txBody>
      </p:sp>
      <p:sp>
        <p:nvSpPr>
          <p:cNvPr id="22531" name="Rectangle 3"/>
          <p:cNvSpPr>
            <a:spLocks noGrp="1" noChangeArrowheads="1"/>
          </p:cNvSpPr>
          <p:nvPr>
            <p:ph type="body" idx="1"/>
          </p:nvPr>
        </p:nvSpPr>
        <p:spPr>
          <a:xfrm>
            <a:off x="1052264" y="1412776"/>
            <a:ext cx="7696200" cy="5157787"/>
          </a:xfrm>
        </p:spPr>
        <p:txBody>
          <a:bodyPr/>
          <a:lstStyle/>
          <a:p>
            <a:pPr eaLnBrk="1" hangingPunct="1">
              <a:lnSpc>
                <a:spcPct val="90000"/>
              </a:lnSpc>
              <a:buFontTx/>
              <a:buNone/>
            </a:pPr>
            <a:r>
              <a:rPr lang="en-GB" sz="3200" dirty="0" smtClean="0">
                <a:solidFill>
                  <a:srgbClr val="FF0000"/>
                </a:solidFill>
              </a:rPr>
              <a:t>Household facility:</a:t>
            </a:r>
            <a:r>
              <a:rPr lang="en-GB" sz="3600" dirty="0" smtClean="0">
                <a:solidFill>
                  <a:srgbClr val="FF0000"/>
                </a:solidFill>
              </a:rPr>
              <a:t> </a:t>
            </a:r>
          </a:p>
          <a:p>
            <a:pPr eaLnBrk="1" hangingPunct="1">
              <a:lnSpc>
                <a:spcPct val="90000"/>
              </a:lnSpc>
            </a:pPr>
            <a:r>
              <a:rPr lang="en-GB" sz="2800" dirty="0" smtClean="0"/>
              <a:t>Limited number of users, mostly known,</a:t>
            </a:r>
          </a:p>
          <a:p>
            <a:pPr eaLnBrk="1" hangingPunct="1">
              <a:lnSpc>
                <a:spcPct val="90000"/>
              </a:lnSpc>
            </a:pPr>
            <a:r>
              <a:rPr lang="en-GB" sz="2800" dirty="0" smtClean="0"/>
              <a:t>Identifiable/foreseeable needs </a:t>
            </a:r>
          </a:p>
          <a:p>
            <a:pPr eaLnBrk="1" hangingPunct="1">
              <a:lnSpc>
                <a:spcPct val="90000"/>
              </a:lnSpc>
              <a:buFontTx/>
              <a:buNone/>
            </a:pPr>
            <a:r>
              <a:rPr lang="en-GB" sz="2800" dirty="0" smtClean="0">
                <a:sym typeface="Wingdings" pitchFamily="2" charset="2"/>
              </a:rPr>
              <a:t>    </a:t>
            </a:r>
            <a:r>
              <a:rPr lang="en-GB" sz="2800" dirty="0" smtClean="0"/>
              <a:t>Requires basic user-friendly design + range of accessibility features to choose from.</a:t>
            </a:r>
          </a:p>
          <a:p>
            <a:pPr eaLnBrk="1" hangingPunct="1">
              <a:lnSpc>
                <a:spcPct val="90000"/>
              </a:lnSpc>
              <a:spcBef>
                <a:spcPct val="40000"/>
              </a:spcBef>
              <a:buFontTx/>
              <a:buNone/>
            </a:pPr>
            <a:r>
              <a:rPr lang="en-GB" sz="3200" dirty="0" smtClean="0">
                <a:solidFill>
                  <a:srgbClr val="FF0000"/>
                </a:solidFill>
              </a:rPr>
              <a:t>Communal/institutional facility:</a:t>
            </a:r>
          </a:p>
          <a:p>
            <a:pPr eaLnBrk="1" hangingPunct="1">
              <a:lnSpc>
                <a:spcPct val="90000"/>
              </a:lnSpc>
            </a:pPr>
            <a:r>
              <a:rPr lang="en-GB" sz="2800" dirty="0" smtClean="0"/>
              <a:t>Large number of users, many unknown</a:t>
            </a:r>
          </a:p>
          <a:p>
            <a:pPr eaLnBrk="1" hangingPunct="1">
              <a:lnSpc>
                <a:spcPct val="90000"/>
              </a:lnSpc>
            </a:pPr>
            <a:r>
              <a:rPr lang="en-GB" sz="2800" dirty="0" smtClean="0"/>
              <a:t>Wide range of possible needs:</a:t>
            </a:r>
          </a:p>
          <a:p>
            <a:pPr eaLnBrk="1" hangingPunct="1">
              <a:lnSpc>
                <a:spcPct val="90000"/>
              </a:lnSpc>
              <a:buFontTx/>
              <a:buNone/>
            </a:pPr>
            <a:r>
              <a:rPr lang="en-GB" sz="2800" dirty="0" smtClean="0">
                <a:sym typeface="Wingdings" pitchFamily="2" charset="2"/>
              </a:rPr>
              <a:t>    </a:t>
            </a:r>
            <a:r>
              <a:rPr lang="en-GB" sz="2800" dirty="0" smtClean="0"/>
              <a:t>Take “Inclusive design” approach</a:t>
            </a:r>
          </a:p>
        </p:txBody>
      </p:sp>
      <p:pic>
        <p:nvPicPr>
          <p:cNvPr id="4" name="Picture 9" descr="WEDC09-RGB-SMALL"/>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33221" y="6312743"/>
            <a:ext cx="803275" cy="42862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p>
            <a:r>
              <a:rPr lang="en-GB" sz="4000" dirty="0" smtClean="0">
                <a:solidFill>
                  <a:srgbClr val="333399"/>
                </a:solidFill>
              </a:rPr>
              <a:t>Examples of household level solutions</a:t>
            </a:r>
            <a:endParaRPr lang="en-GB" sz="4000" dirty="0">
              <a:solidFill>
                <a:srgbClr val="333399"/>
              </a:solidFill>
            </a:endParaRPr>
          </a:p>
        </p:txBody>
      </p:sp>
      <p:sp>
        <p:nvSpPr>
          <p:cNvPr id="5" name="Text Placeholder 4"/>
          <p:cNvSpPr>
            <a:spLocks noGrp="1"/>
          </p:cNvSpPr>
          <p:nvPr>
            <p:ph type="body" idx="1"/>
          </p:nvPr>
        </p:nvSpPr>
        <p:spPr>
          <a:xfrm>
            <a:off x="683568" y="5661248"/>
            <a:ext cx="4040188" cy="639762"/>
          </a:xfrm>
        </p:spPr>
        <p:txBody>
          <a:bodyPr/>
          <a:lstStyle/>
          <a:p>
            <a:r>
              <a:rPr lang="en-GB" dirty="0" smtClean="0"/>
              <a:t>Moveable toilet stool</a:t>
            </a:r>
            <a:endParaRPr lang="en-GB" dirty="0"/>
          </a:p>
        </p:txBody>
      </p:sp>
      <p:sp>
        <p:nvSpPr>
          <p:cNvPr id="7" name="Text Placeholder 6"/>
          <p:cNvSpPr>
            <a:spLocks noGrp="1"/>
          </p:cNvSpPr>
          <p:nvPr>
            <p:ph type="body" sz="quarter" idx="3"/>
          </p:nvPr>
        </p:nvSpPr>
        <p:spPr>
          <a:xfrm>
            <a:off x="4634681" y="5949280"/>
            <a:ext cx="4041775" cy="639762"/>
          </a:xfrm>
        </p:spPr>
        <p:txBody>
          <a:bodyPr/>
          <a:lstStyle/>
          <a:p>
            <a:pPr lvl="0"/>
            <a:r>
              <a:rPr lang="en-GB" dirty="0" smtClean="0"/>
              <a:t>Landmarks to guide older visually impaired woman</a:t>
            </a:r>
          </a:p>
        </p:txBody>
      </p:sp>
      <p:pic>
        <p:nvPicPr>
          <p:cNvPr id="9" name="Picture 10" descr="Ug_065a"/>
          <p:cNvPicPr>
            <a:picLocks noGrp="1" noChangeAspect="1" noChangeArrowheads="1"/>
          </p:cNvPicPr>
          <p:nvPr>
            <p:ph sz="half" idx="2"/>
          </p:nvPr>
        </p:nvPicPr>
        <p:blipFill>
          <a:blip r:embed="rId2" cstate="print"/>
          <a:srcRect/>
          <a:stretch>
            <a:fillRect/>
          </a:stretch>
        </p:blipFill>
        <p:spPr bwMode="auto">
          <a:xfrm>
            <a:off x="827584" y="1556792"/>
            <a:ext cx="2551132" cy="3951288"/>
          </a:xfrm>
          <a:prstGeom prst="rect">
            <a:avLst/>
          </a:prstGeom>
          <a:noFill/>
          <a:ln w="9525">
            <a:noFill/>
            <a:miter lim="800000"/>
            <a:headEnd/>
            <a:tailEnd/>
          </a:ln>
          <a:effectLst/>
        </p:spPr>
      </p:pic>
      <p:pic>
        <p:nvPicPr>
          <p:cNvPr id="10" name="Picture 8" descr="Ug_096a"/>
          <p:cNvPicPr>
            <a:picLocks noGrp="1" noChangeAspect="1" noChangeArrowheads="1"/>
          </p:cNvPicPr>
          <p:nvPr>
            <p:ph sz="quarter" idx="4"/>
          </p:nvPr>
        </p:nvPicPr>
        <p:blipFill>
          <a:blip r:embed="rId3" cstate="print"/>
          <a:srcRect/>
          <a:stretch>
            <a:fillRect/>
          </a:stretch>
        </p:blipFill>
        <p:spPr>
          <a:xfrm>
            <a:off x="4788024" y="1628800"/>
            <a:ext cx="2964457" cy="3951288"/>
          </a:xfrm>
          <a:noFill/>
        </p:spPr>
      </p:pic>
      <p:pic>
        <p:nvPicPr>
          <p:cNvPr id="8" name="Picture 9" descr="WEDC09-RGB-SMALL"/>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05229" y="6384751"/>
            <a:ext cx="803275" cy="42862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a:xfrm>
            <a:off x="457200" y="476672"/>
            <a:ext cx="8218488" cy="863600"/>
          </a:xfrm>
        </p:spPr>
        <p:txBody>
          <a:bodyPr/>
          <a:lstStyle/>
          <a:p>
            <a:pPr eaLnBrk="1" hangingPunct="1"/>
            <a:r>
              <a:rPr lang="en-GB" sz="4000" dirty="0" smtClean="0">
                <a:solidFill>
                  <a:srgbClr val="333399"/>
                </a:solidFill>
              </a:rPr>
              <a:t>More household solutions</a:t>
            </a:r>
          </a:p>
        </p:txBody>
      </p:sp>
      <p:sp>
        <p:nvSpPr>
          <p:cNvPr id="17411" name="Rectangle 8"/>
          <p:cNvSpPr>
            <a:spLocks noChangeArrowheads="1"/>
          </p:cNvSpPr>
          <p:nvPr/>
        </p:nvSpPr>
        <p:spPr bwMode="auto">
          <a:xfrm>
            <a:off x="1160140" y="5949950"/>
            <a:ext cx="3771900" cy="819150"/>
          </a:xfrm>
          <a:prstGeom prst="rect">
            <a:avLst/>
          </a:prstGeom>
          <a:noFill/>
          <a:ln w="9525">
            <a:noFill/>
            <a:miter lim="800000"/>
            <a:headEnd/>
            <a:tailEnd/>
          </a:ln>
        </p:spPr>
        <p:txBody>
          <a:bodyPr/>
          <a:lstStyle/>
          <a:p>
            <a:pPr marL="342900" indent="-342900">
              <a:lnSpc>
                <a:spcPct val="90000"/>
              </a:lnSpc>
              <a:spcBef>
                <a:spcPct val="20000"/>
              </a:spcBef>
            </a:pPr>
            <a:r>
              <a:rPr lang="en-GB" sz="2400" b="1" dirty="0">
                <a:latin typeface="FrnkGothITC Bk BT" charset="0"/>
              </a:rPr>
              <a:t>Concrete toilet seat - household latrine</a:t>
            </a:r>
          </a:p>
        </p:txBody>
      </p:sp>
      <p:sp>
        <p:nvSpPr>
          <p:cNvPr id="17412" name="Rectangle 9"/>
          <p:cNvSpPr>
            <a:spLocks noChangeArrowheads="1"/>
          </p:cNvSpPr>
          <p:nvPr/>
        </p:nvSpPr>
        <p:spPr bwMode="auto">
          <a:xfrm>
            <a:off x="827088" y="5876925"/>
            <a:ext cx="3771900" cy="819150"/>
          </a:xfrm>
          <a:prstGeom prst="rect">
            <a:avLst/>
          </a:prstGeom>
          <a:noFill/>
          <a:ln w="9525">
            <a:noFill/>
            <a:miter lim="800000"/>
            <a:headEnd/>
            <a:tailEnd/>
          </a:ln>
        </p:spPr>
        <p:txBody>
          <a:bodyPr/>
          <a:lstStyle/>
          <a:p>
            <a:pPr marL="342900" indent="-342900">
              <a:lnSpc>
                <a:spcPct val="90000"/>
              </a:lnSpc>
              <a:spcBef>
                <a:spcPct val="20000"/>
              </a:spcBef>
            </a:pPr>
            <a:endParaRPr lang="en-US" sz="2400" b="1">
              <a:latin typeface="FrnkGothITC Bk BT" charset="0"/>
            </a:endParaRPr>
          </a:p>
        </p:txBody>
      </p:sp>
      <p:sp>
        <p:nvSpPr>
          <p:cNvPr id="17414" name="Rectangle 16"/>
          <p:cNvSpPr>
            <a:spLocks noChangeArrowheads="1"/>
          </p:cNvSpPr>
          <p:nvPr/>
        </p:nvSpPr>
        <p:spPr bwMode="auto">
          <a:xfrm>
            <a:off x="5004048" y="5661248"/>
            <a:ext cx="3771900" cy="819150"/>
          </a:xfrm>
          <a:prstGeom prst="rect">
            <a:avLst/>
          </a:prstGeom>
          <a:noFill/>
          <a:ln w="9525">
            <a:noFill/>
            <a:miter lim="800000"/>
            <a:headEnd/>
            <a:tailEnd/>
          </a:ln>
        </p:spPr>
        <p:txBody>
          <a:bodyPr/>
          <a:lstStyle/>
          <a:p>
            <a:pPr marL="342900" indent="-342900">
              <a:lnSpc>
                <a:spcPct val="90000"/>
              </a:lnSpc>
              <a:spcBef>
                <a:spcPct val="20000"/>
              </a:spcBef>
              <a:buFontTx/>
              <a:buChar char="•"/>
            </a:pPr>
            <a:r>
              <a:rPr lang="en-GB" sz="2400" b="1" dirty="0" smtClean="0">
                <a:latin typeface="FrnkGothITC Bk BT" charset="0"/>
              </a:rPr>
              <a:t>Support rail</a:t>
            </a:r>
            <a:endParaRPr lang="en-GB" sz="2400" b="1" dirty="0">
              <a:latin typeface="FrnkGothITC Bk BT" charset="0"/>
            </a:endParaRPr>
          </a:p>
        </p:txBody>
      </p:sp>
      <p:pic>
        <p:nvPicPr>
          <p:cNvPr id="17415" name="Picture 18" descr="Tamale household latrine_a"/>
          <p:cNvPicPr>
            <a:picLocks noGrp="1" noChangeAspect="1" noChangeArrowheads="1"/>
          </p:cNvPicPr>
          <p:nvPr>
            <p:ph sz="half" idx="1"/>
          </p:nvPr>
        </p:nvPicPr>
        <p:blipFill>
          <a:blip r:embed="rId3" cstate="print"/>
          <a:srcRect/>
          <a:stretch>
            <a:fillRect/>
          </a:stretch>
        </p:blipFill>
        <p:spPr>
          <a:xfrm>
            <a:off x="896689" y="1628775"/>
            <a:ext cx="3243263" cy="4176713"/>
          </a:xfrm>
        </p:spPr>
      </p:pic>
      <p:pic>
        <p:nvPicPr>
          <p:cNvPr id="9" name="Picture 4" descr="BD104d"/>
          <p:cNvPicPr>
            <a:picLocks noGrp="1" noChangeAspect="1" noChangeArrowheads="1"/>
          </p:cNvPicPr>
          <p:nvPr>
            <p:ph sz="half" idx="2"/>
          </p:nvPr>
        </p:nvPicPr>
        <p:blipFill>
          <a:blip r:embed="rId4" cstate="print"/>
          <a:srcRect/>
          <a:stretch>
            <a:fillRect/>
          </a:stretch>
        </p:blipFill>
        <p:spPr>
          <a:xfrm>
            <a:off x="5086400" y="1700808"/>
            <a:ext cx="3600400" cy="3600400"/>
          </a:xfrm>
          <a:noFill/>
        </p:spPr>
      </p:pic>
      <p:pic>
        <p:nvPicPr>
          <p:cNvPr id="8" name="Picture 9" descr="WEDC09-RGB-SMALL"/>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233221" y="6312743"/>
            <a:ext cx="803275" cy="42862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80"/>
            <a:ext cx="8218488" cy="863600"/>
          </a:xfrm>
        </p:spPr>
        <p:txBody>
          <a:bodyPr>
            <a:normAutofit/>
          </a:bodyPr>
          <a:lstStyle/>
          <a:p>
            <a:r>
              <a:rPr lang="en-GB" sz="4000" dirty="0" smtClean="0">
                <a:solidFill>
                  <a:srgbClr val="333399"/>
                </a:solidFill>
              </a:rPr>
              <a:t>Special facilities response</a:t>
            </a:r>
            <a:endParaRPr lang="en-GB" sz="4000" dirty="0">
              <a:solidFill>
                <a:srgbClr val="333399"/>
              </a:solidFill>
            </a:endParaRPr>
          </a:p>
        </p:txBody>
      </p:sp>
      <p:sp>
        <p:nvSpPr>
          <p:cNvPr id="7170" name="AutoShape 2"/>
          <p:cNvSpPr>
            <a:spLocks noGrp="1" noChangeArrowheads="1"/>
          </p:cNvSpPr>
          <p:nvPr>
            <p:ph idx="1"/>
          </p:nvPr>
        </p:nvSpPr>
        <p:spPr bwMode="auto">
          <a:xfrm>
            <a:off x="467544" y="1916832"/>
            <a:ext cx="3816424" cy="1872208"/>
          </a:xfrm>
          <a:prstGeom prst="cube">
            <a:avLst>
              <a:gd name="adj" fmla="val 64167"/>
            </a:avLst>
          </a:prstGeom>
          <a:solidFill>
            <a:srgbClr val="FFFFFF"/>
          </a:solidFill>
          <a:ln w="9525">
            <a:solidFill>
              <a:srgbClr val="000000"/>
            </a:solidFill>
            <a:miter lim="800000"/>
            <a:headEnd/>
            <a:tailEnd/>
          </a:ln>
          <a:effectLst>
            <a:outerShdw dist="45791" dir="3378596" algn="ctr" rotWithShape="0">
              <a:srgbClr val="808080"/>
            </a:outerShdw>
          </a:effectLst>
        </p:spPr>
        <p:txBody>
          <a:bodyPr vert="horz" wrap="square" lIns="91440" tIns="45720" rIns="91440" bIns="45720" numCol="1" anchor="t" anchorCtr="0" compatLnSpc="1">
            <a:prstTxWarp prst="textNoShape">
              <a:avLst/>
            </a:prstTxWarp>
            <a:normAutofit fontScale="85000" lnSpcReduction="20000"/>
          </a:bodyPr>
          <a:lstStyle/>
          <a:p>
            <a:pPr algn="ctr">
              <a:buNone/>
            </a:pPr>
            <a:r>
              <a:rPr lang="en-GB" dirty="0" smtClean="0"/>
              <a:t>Standard ‘normal’</a:t>
            </a:r>
          </a:p>
          <a:p>
            <a:pPr algn="ctr">
              <a:buNone/>
            </a:pPr>
            <a:r>
              <a:rPr lang="en-GB" dirty="0" smtClean="0"/>
              <a:t>services</a:t>
            </a:r>
            <a:endParaRPr lang="en-GB" dirty="0"/>
          </a:p>
        </p:txBody>
      </p:sp>
      <p:sp>
        <p:nvSpPr>
          <p:cNvPr id="7171" name="AutoShape 3"/>
          <p:cNvSpPr>
            <a:spLocks noChangeArrowheads="1"/>
          </p:cNvSpPr>
          <p:nvPr/>
        </p:nvSpPr>
        <p:spPr bwMode="auto">
          <a:xfrm>
            <a:off x="1763688" y="1916832"/>
            <a:ext cx="401191" cy="288032"/>
          </a:xfrm>
          <a:prstGeom prst="can">
            <a:avLst>
              <a:gd name="adj" fmla="val 50000"/>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AutoShape 3"/>
          <p:cNvSpPr>
            <a:spLocks noChangeArrowheads="1"/>
          </p:cNvSpPr>
          <p:nvPr/>
        </p:nvSpPr>
        <p:spPr bwMode="auto">
          <a:xfrm>
            <a:off x="2514625" y="1916832"/>
            <a:ext cx="473199" cy="288032"/>
          </a:xfrm>
          <a:prstGeom prst="can">
            <a:avLst>
              <a:gd name="adj" fmla="val 50000"/>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AutoShape 3"/>
          <p:cNvSpPr>
            <a:spLocks noChangeArrowheads="1"/>
          </p:cNvSpPr>
          <p:nvPr/>
        </p:nvSpPr>
        <p:spPr bwMode="auto">
          <a:xfrm>
            <a:off x="1475656" y="2348880"/>
            <a:ext cx="360040" cy="216024"/>
          </a:xfrm>
          <a:prstGeom prst="can">
            <a:avLst>
              <a:gd name="adj" fmla="val 50000"/>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AutoShape 3"/>
          <p:cNvSpPr>
            <a:spLocks noChangeArrowheads="1"/>
          </p:cNvSpPr>
          <p:nvPr/>
        </p:nvSpPr>
        <p:spPr bwMode="auto">
          <a:xfrm>
            <a:off x="2123728" y="2348880"/>
            <a:ext cx="576064" cy="216024"/>
          </a:xfrm>
          <a:prstGeom prst="can">
            <a:avLst>
              <a:gd name="adj" fmla="val 50000"/>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172" name="Oval 4"/>
          <p:cNvSpPr>
            <a:spLocks noChangeArrowheads="1"/>
          </p:cNvSpPr>
          <p:nvPr/>
        </p:nvSpPr>
        <p:spPr bwMode="auto">
          <a:xfrm>
            <a:off x="1763688" y="2780928"/>
            <a:ext cx="648072" cy="216024"/>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173" name="Oval 5"/>
          <p:cNvSpPr>
            <a:spLocks noChangeArrowheads="1"/>
          </p:cNvSpPr>
          <p:nvPr/>
        </p:nvSpPr>
        <p:spPr bwMode="auto">
          <a:xfrm>
            <a:off x="2555776" y="2780928"/>
            <a:ext cx="576064" cy="234504"/>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174" name="Oval 6"/>
          <p:cNvSpPr>
            <a:spLocks noChangeArrowheads="1"/>
          </p:cNvSpPr>
          <p:nvPr/>
        </p:nvSpPr>
        <p:spPr bwMode="auto">
          <a:xfrm>
            <a:off x="3347864" y="2060848"/>
            <a:ext cx="504056" cy="216024"/>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Oval 6"/>
          <p:cNvSpPr>
            <a:spLocks noChangeArrowheads="1"/>
          </p:cNvSpPr>
          <p:nvPr/>
        </p:nvSpPr>
        <p:spPr bwMode="auto">
          <a:xfrm>
            <a:off x="2915816" y="2420888"/>
            <a:ext cx="504056" cy="216024"/>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Oval 6"/>
          <p:cNvSpPr>
            <a:spLocks noChangeArrowheads="1"/>
          </p:cNvSpPr>
          <p:nvPr/>
        </p:nvSpPr>
        <p:spPr bwMode="auto">
          <a:xfrm>
            <a:off x="971600" y="2780928"/>
            <a:ext cx="504056" cy="216024"/>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AutoShape 3"/>
          <p:cNvSpPr>
            <a:spLocks noChangeArrowheads="1"/>
          </p:cNvSpPr>
          <p:nvPr/>
        </p:nvSpPr>
        <p:spPr bwMode="auto">
          <a:xfrm>
            <a:off x="3419872" y="1556792"/>
            <a:ext cx="360040" cy="648072"/>
          </a:xfrm>
          <a:prstGeom prst="can">
            <a:avLst>
              <a:gd name="adj" fmla="val 50000"/>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TextBox 20"/>
          <p:cNvSpPr txBox="1"/>
          <p:nvPr/>
        </p:nvSpPr>
        <p:spPr>
          <a:xfrm>
            <a:off x="755576" y="5373216"/>
            <a:ext cx="7776864" cy="1277273"/>
          </a:xfrm>
          <a:prstGeom prst="rect">
            <a:avLst/>
          </a:prstGeom>
          <a:noFill/>
        </p:spPr>
        <p:txBody>
          <a:bodyPr wrap="square" rtlCol="0">
            <a:spAutoFit/>
          </a:bodyPr>
          <a:lstStyle/>
          <a:p>
            <a:pPr>
              <a:spcBef>
                <a:spcPts val="600"/>
              </a:spcBef>
              <a:buFont typeface="Arial" pitchFamily="34" charset="0"/>
              <a:buChar char="•"/>
            </a:pPr>
            <a:r>
              <a:rPr lang="en-GB" sz="2400" dirty="0" smtClean="0">
                <a:solidFill>
                  <a:srgbClr val="000066"/>
                </a:solidFill>
                <a:latin typeface="+mn-lt"/>
                <a:ea typeface="+mn-ea"/>
              </a:rPr>
              <a:t>  Standard service does not change.</a:t>
            </a:r>
          </a:p>
          <a:p>
            <a:pPr>
              <a:spcBef>
                <a:spcPts val="600"/>
              </a:spcBef>
              <a:buFont typeface="Arial" pitchFamily="34" charset="0"/>
              <a:buChar char="•"/>
            </a:pPr>
            <a:r>
              <a:rPr lang="en-GB" sz="2400" dirty="0" smtClean="0">
                <a:solidFill>
                  <a:srgbClr val="000066"/>
                </a:solidFill>
                <a:latin typeface="+mn-lt"/>
                <a:ea typeface="+mn-ea"/>
              </a:rPr>
              <a:t>  ‘S</a:t>
            </a:r>
            <a:r>
              <a:rPr lang="en-GB" sz="2400" dirty="0" smtClean="0">
                <a:solidFill>
                  <a:srgbClr val="000066"/>
                </a:solidFill>
              </a:rPr>
              <a:t>pecial</a:t>
            </a:r>
            <a:r>
              <a:rPr lang="en-GB" sz="2400" smtClean="0">
                <a:solidFill>
                  <a:srgbClr val="000066"/>
                </a:solidFill>
              </a:rPr>
              <a:t>’ – sometimes </a:t>
            </a:r>
            <a:r>
              <a:rPr lang="en-GB" sz="2400" dirty="0" smtClean="0">
                <a:solidFill>
                  <a:srgbClr val="000066"/>
                </a:solidFill>
              </a:rPr>
              <a:t>separate – services are provided for u</a:t>
            </a:r>
            <a:r>
              <a:rPr lang="en-GB" sz="2400" dirty="0" smtClean="0">
                <a:solidFill>
                  <a:srgbClr val="000066"/>
                </a:solidFill>
                <a:latin typeface="+mn-lt"/>
                <a:ea typeface="+mn-ea"/>
              </a:rPr>
              <a:t>sers with different needs</a:t>
            </a:r>
          </a:p>
        </p:txBody>
      </p:sp>
      <p:sp>
        <p:nvSpPr>
          <p:cNvPr id="20" name="AutoShape 2"/>
          <p:cNvSpPr txBox="1">
            <a:spLocks noChangeArrowheads="1"/>
          </p:cNvSpPr>
          <p:nvPr/>
        </p:nvSpPr>
        <p:spPr bwMode="auto">
          <a:xfrm>
            <a:off x="7092280" y="692696"/>
            <a:ext cx="1620688" cy="792088"/>
          </a:xfrm>
          <a:prstGeom prst="cube">
            <a:avLst>
              <a:gd name="adj" fmla="val 64167"/>
            </a:avLst>
          </a:prstGeom>
          <a:solidFill>
            <a:srgbClr val="FFFFFF"/>
          </a:solidFill>
          <a:ln w="9525">
            <a:solidFill>
              <a:srgbClr val="000000"/>
            </a:solidFill>
            <a:miter lim="800000"/>
            <a:headEnd/>
            <a:tailEnd/>
          </a:ln>
          <a:effectLst>
            <a:outerShdw dist="45791" dir="3378596" algn="ctr" rotWithShape="0">
              <a:srgbClr val="808080"/>
            </a:outerShdw>
          </a:effectLst>
        </p:spPr>
        <p:txBody>
          <a:bodyPr vert="horz" wrap="square" lIns="91440" tIns="45720" rIns="91440" bIns="45720" numCol="1" anchor="t" anchorCtr="0" compatLnSpc="1">
            <a:prstTxWarp prst="textNoShape">
              <a:avLst/>
            </a:prstTxWarp>
            <a:normAutofit fontScale="47500" lnSpcReduction="20000"/>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n-GB" sz="3200" b="0" i="0" u="none" strike="noStrike" kern="0" cap="none" spc="0" normalizeH="0" baseline="0" noProof="0" dirty="0">
              <a:ln>
                <a:noFill/>
              </a:ln>
              <a:solidFill>
                <a:srgbClr val="000066"/>
              </a:solidFill>
              <a:effectLst/>
              <a:uLnTx/>
              <a:uFillTx/>
              <a:latin typeface="+mn-lt"/>
              <a:ea typeface="+mn-ea"/>
              <a:cs typeface="+mn-cs"/>
            </a:endParaRPr>
          </a:p>
        </p:txBody>
      </p:sp>
      <p:sp>
        <p:nvSpPr>
          <p:cNvPr id="20482" name="AutoShape 2"/>
          <p:cNvSpPr>
            <a:spLocks noChangeArrowheads="1"/>
          </p:cNvSpPr>
          <p:nvPr/>
        </p:nvSpPr>
        <p:spPr bwMode="auto">
          <a:xfrm rot="16200000" flipV="1">
            <a:off x="7776356" y="656692"/>
            <a:ext cx="288032" cy="504056"/>
          </a:xfrm>
          <a:prstGeom prst="cube">
            <a:avLst>
              <a:gd name="adj" fmla="val 31622"/>
            </a:avLst>
          </a:prstGeom>
          <a:solidFill>
            <a:srgbClr val="FFFFFF"/>
          </a:solid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8" name="Line Callout 1 27"/>
          <p:cNvSpPr/>
          <p:nvPr/>
        </p:nvSpPr>
        <p:spPr>
          <a:xfrm>
            <a:off x="4716016" y="2204864"/>
            <a:ext cx="1763688" cy="1584176"/>
          </a:xfrm>
          <a:prstGeom prst="borderCallout1">
            <a:avLst>
              <a:gd name="adj1" fmla="val -6754"/>
              <a:gd name="adj2" fmla="val 100181"/>
              <a:gd name="adj3" fmla="val -25762"/>
              <a:gd name="adj4" fmla="val 13825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spcBef>
                <a:spcPct val="20000"/>
              </a:spcBef>
              <a:defRPr/>
            </a:pPr>
            <a:r>
              <a:rPr lang="en-GB" kern="0" dirty="0" smtClean="0">
                <a:solidFill>
                  <a:srgbClr val="000066"/>
                </a:solidFill>
              </a:rPr>
              <a:t>‘Special’</a:t>
            </a:r>
          </a:p>
          <a:p>
            <a:pPr marL="342900" lvl="0" indent="-342900">
              <a:spcBef>
                <a:spcPct val="20000"/>
              </a:spcBef>
              <a:defRPr/>
            </a:pPr>
            <a:r>
              <a:rPr lang="en-GB" kern="0" dirty="0" smtClean="0">
                <a:solidFill>
                  <a:srgbClr val="000066"/>
                </a:solidFill>
              </a:rPr>
              <a:t>facilities for  ‘different’ shapes</a:t>
            </a:r>
          </a:p>
          <a:p>
            <a:endParaRPr lang="en-GB" dirty="0"/>
          </a:p>
        </p:txBody>
      </p:sp>
      <p:sp>
        <p:nvSpPr>
          <p:cNvPr id="29" name="AutoShape 2"/>
          <p:cNvSpPr txBox="1">
            <a:spLocks noChangeArrowheads="1"/>
          </p:cNvSpPr>
          <p:nvPr/>
        </p:nvSpPr>
        <p:spPr bwMode="auto">
          <a:xfrm>
            <a:off x="7164288" y="2276872"/>
            <a:ext cx="1620688" cy="792088"/>
          </a:xfrm>
          <a:prstGeom prst="cube">
            <a:avLst>
              <a:gd name="adj" fmla="val 64167"/>
            </a:avLst>
          </a:prstGeom>
          <a:solidFill>
            <a:srgbClr val="FFFFFF"/>
          </a:solidFill>
          <a:ln w="9525">
            <a:solidFill>
              <a:srgbClr val="000000"/>
            </a:solidFill>
            <a:miter lim="800000"/>
            <a:headEnd/>
            <a:tailEnd/>
          </a:ln>
          <a:effectLst>
            <a:outerShdw dist="45791" dir="3378596" algn="ctr" rotWithShape="0">
              <a:srgbClr val="808080"/>
            </a:outerShdw>
          </a:effectLst>
        </p:spPr>
        <p:txBody>
          <a:bodyPr vert="horz" wrap="square" lIns="91440" tIns="45720" rIns="91440" bIns="45720" numCol="1" anchor="t" anchorCtr="0" compatLnSpc="1">
            <a:prstTxWarp prst="textNoShape">
              <a:avLst/>
            </a:prstTxWarp>
            <a:normAutofit fontScale="47500" lnSpcReduction="20000"/>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n-GB" sz="3200" b="0" i="0" u="none" strike="noStrike" kern="0" cap="none" spc="0" normalizeH="0" baseline="0" noProof="0" dirty="0">
              <a:ln>
                <a:noFill/>
              </a:ln>
              <a:solidFill>
                <a:srgbClr val="000066"/>
              </a:solidFill>
              <a:effectLst/>
              <a:uLnTx/>
              <a:uFillTx/>
              <a:latin typeface="+mn-lt"/>
              <a:ea typeface="+mn-ea"/>
              <a:cs typeface="+mn-cs"/>
            </a:endParaRPr>
          </a:p>
        </p:txBody>
      </p:sp>
      <p:sp>
        <p:nvSpPr>
          <p:cNvPr id="30" name="Isosceles Triangle 29"/>
          <p:cNvSpPr/>
          <p:nvPr/>
        </p:nvSpPr>
        <p:spPr>
          <a:xfrm>
            <a:off x="7596336" y="2348880"/>
            <a:ext cx="720080" cy="288032"/>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84" name="AutoShape 4"/>
          <p:cNvSpPr>
            <a:spLocks noChangeArrowheads="1"/>
          </p:cNvSpPr>
          <p:nvPr/>
        </p:nvSpPr>
        <p:spPr bwMode="auto">
          <a:xfrm rot="14886871">
            <a:off x="7665227" y="2299294"/>
            <a:ext cx="652192" cy="434139"/>
          </a:xfrm>
          <a:prstGeom prst="triangle">
            <a:avLst>
              <a:gd name="adj" fmla="val 50000"/>
            </a:avLst>
          </a:prstGeom>
          <a:solidFill>
            <a:srgbClr val="FFFFFF"/>
          </a:solidFill>
          <a:ln w="9525">
            <a:miter lim="800000"/>
            <a:headEnd/>
            <a:tailEnd/>
          </a:ln>
          <a:scene3d>
            <a:camera prst="legacyObliqueTopRight"/>
            <a:lightRig rig="legacyFlat3" dir="b"/>
          </a:scene3d>
          <a:sp3d extrusionH="887400" prstMaterial="legacyMatte">
            <a:bevelT w="13500" h="13500" prst="angle"/>
            <a:bevelB w="13500" h="13500" prst="angle"/>
            <a:extrusionClr>
              <a:srgbClr val="FFFFFF"/>
            </a:extrusionClr>
          </a:sp3d>
        </p:spPr>
        <p:txBody>
          <a:bodyPr vert="horz" wrap="square" lIns="91440" tIns="45720" rIns="91440" bIns="45720" numCol="1" anchor="t" anchorCtr="0" compatLnSpc="1">
            <a:prstTxWarp prst="textNoShape">
              <a:avLst/>
            </a:prstTxWarp>
            <a:flatTx/>
          </a:bodyPr>
          <a:lstStyle/>
          <a:p>
            <a:endParaRPr lang="en-GB"/>
          </a:p>
        </p:txBody>
      </p:sp>
      <p:sp>
        <p:nvSpPr>
          <p:cNvPr id="31" name="AutoShape 2"/>
          <p:cNvSpPr txBox="1">
            <a:spLocks noChangeArrowheads="1"/>
          </p:cNvSpPr>
          <p:nvPr/>
        </p:nvSpPr>
        <p:spPr bwMode="auto">
          <a:xfrm>
            <a:off x="7236296" y="3789040"/>
            <a:ext cx="1620688" cy="792088"/>
          </a:xfrm>
          <a:prstGeom prst="cube">
            <a:avLst>
              <a:gd name="adj" fmla="val 64167"/>
            </a:avLst>
          </a:prstGeom>
          <a:solidFill>
            <a:srgbClr val="FFFFFF"/>
          </a:solidFill>
          <a:ln w="9525">
            <a:solidFill>
              <a:srgbClr val="000000"/>
            </a:solidFill>
            <a:miter lim="800000"/>
            <a:headEnd/>
            <a:tailEnd/>
          </a:ln>
          <a:effectLst>
            <a:outerShdw dist="45791" dir="3378596" algn="ctr" rotWithShape="0">
              <a:srgbClr val="808080"/>
            </a:outerShdw>
          </a:effectLst>
        </p:spPr>
        <p:txBody>
          <a:bodyPr vert="horz" wrap="square" lIns="91440" tIns="45720" rIns="91440" bIns="45720" numCol="1" anchor="t" anchorCtr="0" compatLnSpc="1">
            <a:prstTxWarp prst="textNoShape">
              <a:avLst/>
            </a:prstTxWarp>
            <a:normAutofit fontScale="47500" lnSpcReduction="20000"/>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n-GB" sz="3200" b="0" i="0" u="none" strike="noStrike" kern="0" cap="none" spc="0" normalizeH="0" baseline="0" noProof="0" dirty="0">
              <a:ln>
                <a:noFill/>
              </a:ln>
              <a:solidFill>
                <a:srgbClr val="000066"/>
              </a:solidFill>
              <a:effectLst/>
              <a:uLnTx/>
              <a:uFillTx/>
              <a:latin typeface="+mn-lt"/>
              <a:ea typeface="+mn-ea"/>
              <a:cs typeface="+mn-cs"/>
            </a:endParaRPr>
          </a:p>
        </p:txBody>
      </p:sp>
      <p:cxnSp>
        <p:nvCxnSpPr>
          <p:cNvPr id="35" name="Straight Connector 34"/>
          <p:cNvCxnSpPr>
            <a:stCxn id="28" idx="0"/>
          </p:cNvCxnSpPr>
          <p:nvPr/>
        </p:nvCxnSpPr>
        <p:spPr>
          <a:xfrm>
            <a:off x="6479704" y="2996952"/>
            <a:ext cx="5405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6444208" y="3789040"/>
            <a:ext cx="936104" cy="288032"/>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23528" y="4653136"/>
            <a:ext cx="7704856" cy="400110"/>
          </a:xfrm>
          <a:prstGeom prst="rect">
            <a:avLst/>
          </a:prstGeom>
          <a:noFill/>
        </p:spPr>
        <p:txBody>
          <a:bodyPr wrap="square" rtlCol="0">
            <a:spAutoFit/>
          </a:bodyPr>
          <a:lstStyle/>
          <a:p>
            <a:r>
              <a:rPr lang="en-GB" sz="2000" i="1" dirty="0" smtClean="0"/>
              <a:t>Figure 2:  </a:t>
            </a:r>
            <a:r>
              <a:rPr lang="en-GB" sz="2000" i="1" dirty="0" smtClean="0">
                <a:latin typeface="Arial" pitchFamily="34" charset="0"/>
                <a:cs typeface="Arial" pitchFamily="34" charset="0"/>
              </a:rPr>
              <a:t>Special needs approach	          (Hazel Jones 2011)</a:t>
            </a:r>
            <a:endParaRPr lang="en-GB" sz="2000" b="1" i="1" dirty="0" smtClean="0">
              <a:latin typeface="Arial" pitchFamily="34" charset="0"/>
              <a:cs typeface="Arial" pitchFamily="34" charset="0"/>
            </a:endParaRPr>
          </a:p>
        </p:txBody>
      </p:sp>
      <p:pic>
        <p:nvPicPr>
          <p:cNvPr id="32" name="Picture 9" descr="WEDC09-RGB-SMALL"/>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33221" y="6312743"/>
            <a:ext cx="803275" cy="428625"/>
          </a:xfrm>
          <a:prstGeom prst="rect">
            <a:avLst/>
          </a:prstGeom>
          <a:noFill/>
          <a:extLst>
            <a:ext uri="{909E8E84-426E-40dd-AFC4-6F175D3DCCD1}">
              <a14:hiddenFill xmlns="" xmlns:a14="http://schemas.microsoft.com/office/drawing/2010/main">
                <a:solidFill>
                  <a:srgbClr val="FFFFFF"/>
                </a:solidFill>
              </a14:hiddenFill>
            </a:ext>
          </a:extLst>
        </p:spPr>
      </p:pic>
      <p:sp>
        <p:nvSpPr>
          <p:cNvPr id="33" name="5-Point Star 32"/>
          <p:cNvSpPr/>
          <p:nvPr/>
        </p:nvSpPr>
        <p:spPr>
          <a:xfrm>
            <a:off x="7740352" y="3789040"/>
            <a:ext cx="576064" cy="432048"/>
          </a:xfrm>
          <a:prstGeom prst="star5">
            <a:avLst/>
          </a:prstGeom>
          <a:no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486" name="AutoShape 6"/>
          <p:cNvSpPr>
            <a:spLocks noChangeArrowheads="1"/>
          </p:cNvSpPr>
          <p:nvPr/>
        </p:nvSpPr>
        <p:spPr bwMode="auto">
          <a:xfrm rot="5973763" flipH="1">
            <a:off x="8216259" y="3314458"/>
            <a:ext cx="473819" cy="489628"/>
          </a:xfrm>
          <a:prstGeom prst="star5">
            <a:avLst/>
          </a:prstGeom>
          <a:solidFill>
            <a:srgbClr val="FFFFFF"/>
          </a:solidFill>
          <a:ln w="9525">
            <a:miter lim="800000"/>
            <a:headEnd/>
            <a:tailEnd/>
          </a:ln>
          <a:scene3d>
            <a:camera prst="legacyPerspectiveFront">
              <a:rot lat="20099999" lon="20099999" rev="0"/>
            </a:camera>
            <a:lightRig rig="legacyFlat2" dir="t"/>
          </a:scene3d>
          <a:sp3d extrusionH="887400" prstMaterial="legacyMatte">
            <a:bevelT w="13500" h="13500" prst="angle"/>
            <a:bevelB w="13500" h="13500" prst="angle"/>
            <a:extrusionClr>
              <a:srgbClr val="FFFFFF"/>
            </a:extrusionClr>
          </a:sp3d>
        </p:spPr>
        <p:txBody>
          <a:bodyPr vert="horz" wrap="square" lIns="91440" tIns="45720" rIns="91440" bIns="45720" numCol="1" anchor="t" anchorCtr="0" compatLnSpc="1">
            <a:prstTxWarp prst="textNoShape">
              <a:avLst/>
            </a:prstTxWarp>
            <a:flatTx/>
          </a:bodyPr>
          <a:lstStyle/>
          <a:p>
            <a:endParaRPr lang="en-GB"/>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itle 1"/>
          <p:cNvSpPr>
            <a:spLocks noGrp="1"/>
          </p:cNvSpPr>
          <p:nvPr>
            <p:ph type="title"/>
          </p:nvPr>
        </p:nvSpPr>
        <p:spPr>
          <a:xfrm>
            <a:off x="395536" y="260648"/>
            <a:ext cx="8218488" cy="863600"/>
          </a:xfrm>
        </p:spPr>
        <p:txBody>
          <a:bodyPr>
            <a:normAutofit/>
          </a:bodyPr>
          <a:lstStyle/>
          <a:p>
            <a:r>
              <a:rPr lang="en-GB" sz="4000" dirty="0" smtClean="0">
                <a:solidFill>
                  <a:srgbClr val="333399"/>
                </a:solidFill>
              </a:rPr>
              <a:t>Inclusive design response</a:t>
            </a:r>
            <a:endParaRPr lang="en-GB" sz="4000" dirty="0">
              <a:solidFill>
                <a:srgbClr val="333399"/>
              </a:solidFill>
            </a:endParaRPr>
          </a:p>
        </p:txBody>
      </p:sp>
      <p:sp>
        <p:nvSpPr>
          <p:cNvPr id="21506" name="AutoShape 2"/>
          <p:cNvSpPr>
            <a:spLocks noGrp="1" noChangeArrowheads="1"/>
          </p:cNvSpPr>
          <p:nvPr>
            <p:ph idx="1"/>
          </p:nvPr>
        </p:nvSpPr>
        <p:spPr bwMode="auto">
          <a:xfrm>
            <a:off x="1547664" y="1052736"/>
            <a:ext cx="5626968" cy="2952328"/>
          </a:xfrm>
          <a:prstGeom prst="cube">
            <a:avLst>
              <a:gd name="adj" fmla="val 64167"/>
            </a:avLst>
          </a:prstGeom>
          <a:solidFill>
            <a:srgbClr val="FFFFFF"/>
          </a:solidFill>
          <a:ln w="9525">
            <a:solidFill>
              <a:schemeClr val="tx1"/>
            </a:solidFill>
            <a:miter lim="800000"/>
            <a:headEnd/>
            <a:tailEnd/>
          </a:ln>
          <a:effectLst>
            <a:outerShdw dist="45791" dir="3378596" algn="ctr" rotWithShape="0">
              <a:srgbClr val="808080"/>
            </a:outerShdw>
          </a:effectLst>
        </p:spPr>
        <p:txBody>
          <a:bodyPr vert="horz" wrap="square" lIns="91440" tIns="45720" rIns="91440" bIns="45720" numCol="1" anchor="t" anchorCtr="0" compatLnSpc="1">
            <a:prstTxWarp prst="textNoShape">
              <a:avLst/>
            </a:prstTxWarp>
            <a:normAutofit/>
          </a:bodyPr>
          <a:lstStyle/>
          <a:p>
            <a:endParaRPr lang="en-GB" dirty="0" smtClean="0"/>
          </a:p>
          <a:p>
            <a:pPr>
              <a:buNone/>
            </a:pPr>
            <a:r>
              <a:rPr lang="en-GB" dirty="0" smtClean="0"/>
              <a:t>Community/ services</a:t>
            </a:r>
            <a:endParaRPr lang="en-GB" dirty="0"/>
          </a:p>
        </p:txBody>
      </p:sp>
      <p:sp>
        <p:nvSpPr>
          <p:cNvPr id="21508" name="Oval 4"/>
          <p:cNvSpPr>
            <a:spLocks noChangeArrowheads="1"/>
          </p:cNvSpPr>
          <p:nvPr/>
        </p:nvSpPr>
        <p:spPr bwMode="auto">
          <a:xfrm>
            <a:off x="2123728" y="2492896"/>
            <a:ext cx="792088" cy="216024"/>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509" name="Oval 5"/>
          <p:cNvSpPr>
            <a:spLocks noChangeArrowheads="1"/>
          </p:cNvSpPr>
          <p:nvPr/>
        </p:nvSpPr>
        <p:spPr bwMode="auto">
          <a:xfrm>
            <a:off x="4499992" y="2420888"/>
            <a:ext cx="792088" cy="288032"/>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AutoShape 3"/>
          <p:cNvSpPr>
            <a:spLocks noChangeArrowheads="1"/>
          </p:cNvSpPr>
          <p:nvPr/>
        </p:nvSpPr>
        <p:spPr bwMode="auto">
          <a:xfrm>
            <a:off x="2195736" y="2420888"/>
            <a:ext cx="576064" cy="288032"/>
          </a:xfrm>
          <a:prstGeom prst="can">
            <a:avLst>
              <a:gd name="adj" fmla="val 50000"/>
            </a:avLst>
          </a:prstGeom>
          <a:solidFill>
            <a:srgbClr val="0070C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TextBox 22"/>
          <p:cNvSpPr txBox="1"/>
          <p:nvPr/>
        </p:nvSpPr>
        <p:spPr>
          <a:xfrm>
            <a:off x="755576" y="4797152"/>
            <a:ext cx="7848872" cy="1400383"/>
          </a:xfrm>
          <a:prstGeom prst="rect">
            <a:avLst/>
          </a:prstGeom>
          <a:noFill/>
        </p:spPr>
        <p:txBody>
          <a:bodyPr wrap="square" rtlCol="0">
            <a:spAutoFit/>
          </a:bodyPr>
          <a:lstStyle/>
          <a:p>
            <a:pPr>
              <a:buFont typeface="Arial" pitchFamily="34" charset="0"/>
              <a:buChar char="•"/>
            </a:pPr>
            <a:r>
              <a:rPr lang="en-GB" sz="2000" dirty="0" smtClean="0">
                <a:solidFill>
                  <a:srgbClr val="000066"/>
                </a:solidFill>
                <a:latin typeface="+mn-lt"/>
                <a:ea typeface="+mn-ea"/>
              </a:rPr>
              <a:t>  Service provider recognises that users are all shapes and sizes, with different needs. </a:t>
            </a:r>
          </a:p>
          <a:p>
            <a:pPr>
              <a:spcBef>
                <a:spcPts val="600"/>
              </a:spcBef>
              <a:buFont typeface="Arial" pitchFamily="34" charset="0"/>
              <a:buChar char="•"/>
            </a:pPr>
            <a:r>
              <a:rPr lang="en-GB" sz="2000" dirty="0" smtClean="0">
                <a:solidFill>
                  <a:srgbClr val="000066"/>
                </a:solidFill>
                <a:latin typeface="+mn-lt"/>
                <a:ea typeface="+mn-ea"/>
              </a:rPr>
              <a:t> It has changed the way it works, provides a flexible service to meet the needs of as many users as possible. </a:t>
            </a:r>
          </a:p>
        </p:txBody>
      </p:sp>
      <p:sp>
        <p:nvSpPr>
          <p:cNvPr id="16" name="Oval 5"/>
          <p:cNvSpPr>
            <a:spLocks noChangeArrowheads="1"/>
          </p:cNvSpPr>
          <p:nvPr/>
        </p:nvSpPr>
        <p:spPr bwMode="auto">
          <a:xfrm>
            <a:off x="3995936" y="1700808"/>
            <a:ext cx="864096" cy="432048"/>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518" name="AutoShape 14"/>
          <p:cNvSpPr>
            <a:spLocks noChangeArrowheads="1"/>
          </p:cNvSpPr>
          <p:nvPr/>
        </p:nvSpPr>
        <p:spPr bwMode="auto">
          <a:xfrm>
            <a:off x="4067944" y="1652650"/>
            <a:ext cx="632955" cy="336190"/>
          </a:xfrm>
          <a:prstGeom prst="triangle">
            <a:avLst>
              <a:gd name="adj" fmla="val 45415"/>
            </a:avLst>
          </a:prstGeom>
          <a:solidFill>
            <a:schemeClr val="bg2">
              <a:lumMod val="75000"/>
            </a:schemeClr>
          </a:solidFill>
          <a:ln w="9525">
            <a:miter lim="800000"/>
            <a:headEnd/>
            <a:tailEnd/>
          </a:ln>
          <a:effectLst>
            <a:innerShdw blurRad="63500" dist="50800" dir="13500000">
              <a:prstClr val="black">
                <a:alpha val="50000"/>
              </a:prstClr>
            </a:innerShdw>
            <a:softEdge rad="12700"/>
          </a:effectLst>
          <a:scene3d>
            <a:camera prst="isometricTopUp"/>
            <a:lightRig rig="legacyFlat3" dir="b"/>
          </a:scene3d>
          <a:sp3d extrusionH="127000" prstMaterial="legacyMatte">
            <a:bevelT w="13500" h="13500" prst="slope"/>
            <a:bevelB w="13500" h="13500" prst="angle"/>
            <a:extrusionClr>
              <a:srgbClr val="FFFFFF"/>
            </a:extrusionClr>
          </a:sp3d>
        </p:spPr>
        <p:txBody>
          <a:bodyPr vert="horz" wrap="square" lIns="91440" tIns="45720" rIns="91440" bIns="45720" numCol="1" anchor="t" anchorCtr="0" compatLnSpc="1">
            <a:prstTxWarp prst="textNoShape">
              <a:avLst/>
            </a:prstTxWarp>
            <a:flatTx/>
          </a:bodyPr>
          <a:lstStyle/>
          <a:p>
            <a:endParaRPr lang="en-GB"/>
          </a:p>
        </p:txBody>
      </p:sp>
      <p:sp>
        <p:nvSpPr>
          <p:cNvPr id="17" name="Oval 5"/>
          <p:cNvSpPr>
            <a:spLocks noChangeArrowheads="1"/>
          </p:cNvSpPr>
          <p:nvPr/>
        </p:nvSpPr>
        <p:spPr bwMode="auto">
          <a:xfrm>
            <a:off x="5148064" y="1700808"/>
            <a:ext cx="792088" cy="288032"/>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Oval 5"/>
          <p:cNvSpPr>
            <a:spLocks noChangeArrowheads="1"/>
          </p:cNvSpPr>
          <p:nvPr/>
        </p:nvSpPr>
        <p:spPr bwMode="auto">
          <a:xfrm>
            <a:off x="5796136" y="1340768"/>
            <a:ext cx="432048" cy="144016"/>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AutoShape 9"/>
          <p:cNvSpPr>
            <a:spLocks noChangeArrowheads="1"/>
          </p:cNvSpPr>
          <p:nvPr/>
        </p:nvSpPr>
        <p:spPr bwMode="auto">
          <a:xfrm>
            <a:off x="5940152" y="1268760"/>
            <a:ext cx="216024" cy="216024"/>
          </a:xfrm>
          <a:prstGeom prst="can">
            <a:avLst>
              <a:gd name="adj" fmla="val 50000"/>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Oval 5"/>
          <p:cNvSpPr>
            <a:spLocks noChangeArrowheads="1"/>
          </p:cNvSpPr>
          <p:nvPr/>
        </p:nvSpPr>
        <p:spPr bwMode="auto">
          <a:xfrm>
            <a:off x="4499992" y="1268760"/>
            <a:ext cx="792088" cy="288032"/>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515" name="AutoShape 11"/>
          <p:cNvSpPr>
            <a:spLocks noChangeArrowheads="1"/>
          </p:cNvSpPr>
          <p:nvPr/>
        </p:nvSpPr>
        <p:spPr bwMode="auto">
          <a:xfrm rot="16200000" flipV="1">
            <a:off x="4752020" y="944724"/>
            <a:ext cx="288032" cy="792088"/>
          </a:xfrm>
          <a:prstGeom prst="cube">
            <a:avLst>
              <a:gd name="adj" fmla="val 46847"/>
            </a:avLst>
          </a:prstGeom>
          <a:solidFill>
            <a:srgbClr val="92D050"/>
          </a:solidFill>
          <a:ln w="9525">
            <a:solidFill>
              <a:srgbClr val="000000"/>
            </a:solidFill>
            <a:miter lim="800000"/>
            <a:headEnd/>
            <a:tailEnd/>
          </a:ln>
          <a:scene3d>
            <a:camera prst="perspectiveRelaxed"/>
            <a:lightRig rig="threePt" dir="t"/>
          </a:scene3d>
        </p:spPr>
        <p:txBody>
          <a:bodyPr vert="horz" wrap="square" lIns="91440" tIns="45720" rIns="91440" bIns="45720" numCol="1" anchor="t" anchorCtr="0" compatLnSpc="1">
            <a:prstTxWarp prst="textNoShape">
              <a:avLst/>
            </a:prstTxWarp>
          </a:bodyPr>
          <a:lstStyle/>
          <a:p>
            <a:endParaRPr lang="en-GB"/>
          </a:p>
        </p:txBody>
      </p:sp>
      <p:sp>
        <p:nvSpPr>
          <p:cNvPr id="25" name="Oval 5"/>
          <p:cNvSpPr>
            <a:spLocks noChangeArrowheads="1"/>
          </p:cNvSpPr>
          <p:nvPr/>
        </p:nvSpPr>
        <p:spPr bwMode="auto">
          <a:xfrm>
            <a:off x="3419872" y="1196752"/>
            <a:ext cx="792088" cy="288032"/>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AutoShape 3"/>
          <p:cNvSpPr>
            <a:spLocks noChangeArrowheads="1"/>
          </p:cNvSpPr>
          <p:nvPr/>
        </p:nvSpPr>
        <p:spPr bwMode="auto">
          <a:xfrm>
            <a:off x="3563888" y="1196752"/>
            <a:ext cx="504056" cy="216024"/>
          </a:xfrm>
          <a:prstGeom prst="can">
            <a:avLst>
              <a:gd name="adj" fmla="val 50000"/>
            </a:avLst>
          </a:prstGeom>
          <a:solidFill>
            <a:srgbClr val="FF99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AutoShape 3"/>
          <p:cNvSpPr>
            <a:spLocks noChangeArrowheads="1"/>
          </p:cNvSpPr>
          <p:nvPr/>
        </p:nvSpPr>
        <p:spPr bwMode="auto">
          <a:xfrm>
            <a:off x="5292080" y="1628800"/>
            <a:ext cx="576064" cy="288032"/>
          </a:xfrm>
          <a:prstGeom prst="can">
            <a:avLst>
              <a:gd name="adj" fmla="val 50000"/>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Oval 5"/>
          <p:cNvSpPr>
            <a:spLocks noChangeArrowheads="1"/>
          </p:cNvSpPr>
          <p:nvPr/>
        </p:nvSpPr>
        <p:spPr bwMode="auto">
          <a:xfrm>
            <a:off x="2771800" y="1772816"/>
            <a:ext cx="792088" cy="288032"/>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513" name="AutoShape 9"/>
          <p:cNvSpPr>
            <a:spLocks noChangeArrowheads="1"/>
          </p:cNvSpPr>
          <p:nvPr/>
        </p:nvSpPr>
        <p:spPr bwMode="auto">
          <a:xfrm>
            <a:off x="2843808" y="1628800"/>
            <a:ext cx="648072" cy="360040"/>
          </a:xfrm>
          <a:prstGeom prst="can">
            <a:avLst>
              <a:gd name="adj" fmla="val 50000"/>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Oval 5"/>
          <p:cNvSpPr>
            <a:spLocks noChangeArrowheads="1"/>
          </p:cNvSpPr>
          <p:nvPr/>
        </p:nvSpPr>
        <p:spPr bwMode="auto">
          <a:xfrm>
            <a:off x="3203848" y="2420888"/>
            <a:ext cx="864096" cy="3600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514" name="AutoShape 10"/>
          <p:cNvSpPr>
            <a:spLocks noChangeArrowheads="1"/>
          </p:cNvSpPr>
          <p:nvPr/>
        </p:nvSpPr>
        <p:spPr bwMode="auto">
          <a:xfrm rot="16200000" flipV="1">
            <a:off x="3455876" y="2168860"/>
            <a:ext cx="432048" cy="648072"/>
          </a:xfrm>
          <a:prstGeom prst="cube">
            <a:avLst>
              <a:gd name="adj" fmla="val 46847"/>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9" name="AutoShape 6"/>
          <p:cNvSpPr>
            <a:spLocks noChangeArrowheads="1"/>
          </p:cNvSpPr>
          <p:nvPr/>
        </p:nvSpPr>
        <p:spPr bwMode="auto">
          <a:xfrm rot="16443918">
            <a:off x="4933873" y="2035731"/>
            <a:ext cx="419100" cy="370625"/>
          </a:xfrm>
          <a:prstGeom prst="star5">
            <a:avLst/>
          </a:prstGeom>
          <a:solidFill>
            <a:srgbClr val="00B050"/>
          </a:solidFill>
          <a:ln w="9525">
            <a:miter lim="800000"/>
            <a:headEnd/>
            <a:tailEnd/>
          </a:ln>
          <a:scene3d>
            <a:camera prst="legacyPerspectiveFront">
              <a:rot lat="20099999" lon="20099999" rev="0"/>
            </a:camera>
            <a:lightRig rig="legacyFlat2" dir="t"/>
          </a:scene3d>
          <a:sp3d extrusionH="887400" prstMaterial="legacyMatte">
            <a:bevelT w="13500" h="13500" prst="angle"/>
            <a:bevelB w="13500" h="13500" prst="angle"/>
            <a:extrusionClr>
              <a:srgbClr val="FFFFFF"/>
            </a:extrusionClr>
          </a:sp3d>
        </p:spPr>
        <p:txBody>
          <a:bodyPr vert="horz" wrap="square" lIns="91440" tIns="45720" rIns="91440" bIns="45720" numCol="1" anchor="t" anchorCtr="0" compatLnSpc="1">
            <a:prstTxWarp prst="textNoShape">
              <a:avLst/>
            </a:prstTxWarp>
            <a:flatTx/>
          </a:bodyPr>
          <a:lstStyle/>
          <a:p>
            <a:endParaRPr lang="en-GB"/>
          </a:p>
        </p:txBody>
      </p:sp>
      <p:sp>
        <p:nvSpPr>
          <p:cNvPr id="30" name="TextBox 29"/>
          <p:cNvSpPr txBox="1"/>
          <p:nvPr/>
        </p:nvSpPr>
        <p:spPr>
          <a:xfrm>
            <a:off x="539552" y="4149080"/>
            <a:ext cx="7704856" cy="400110"/>
          </a:xfrm>
          <a:prstGeom prst="rect">
            <a:avLst/>
          </a:prstGeom>
          <a:noFill/>
        </p:spPr>
        <p:txBody>
          <a:bodyPr wrap="square" rtlCol="0">
            <a:spAutoFit/>
          </a:bodyPr>
          <a:lstStyle/>
          <a:p>
            <a:r>
              <a:rPr lang="en-GB" sz="2000" i="1" dirty="0" smtClean="0"/>
              <a:t>Figure 3:  </a:t>
            </a:r>
            <a:r>
              <a:rPr lang="en-GB" sz="2000" i="1" dirty="0" smtClean="0">
                <a:latin typeface="Arial" pitchFamily="34" charset="0"/>
                <a:cs typeface="Arial" pitchFamily="34" charset="0"/>
              </a:rPr>
              <a:t>Inclusive design response	          (Hazel Jones 2011)</a:t>
            </a:r>
            <a:endParaRPr lang="en-GB" sz="2000" b="1" i="1" dirty="0" smtClean="0">
              <a:latin typeface="Arial" pitchFamily="34" charset="0"/>
              <a:cs typeface="Arial" pitchFamily="34" charset="0"/>
            </a:endParaRPr>
          </a:p>
        </p:txBody>
      </p:sp>
      <p:pic>
        <p:nvPicPr>
          <p:cNvPr id="32" name="Picture 9" descr="WEDC09-RGB-SMALL"/>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33221" y="6312743"/>
            <a:ext cx="803275" cy="428625"/>
          </a:xfrm>
          <a:prstGeom prst="rect">
            <a:avLst/>
          </a:prstGeom>
          <a:noFill/>
          <a:extLst>
            <a:ext uri="{909E8E84-426E-40dd-AFC4-6F175D3DCCD1}">
              <a14:hiddenFill xmlns=""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3"/>
          <p:cNvSpPr>
            <a:spLocks noGrp="1" noChangeArrowheads="1"/>
          </p:cNvSpPr>
          <p:nvPr>
            <p:ph type="title"/>
          </p:nvPr>
        </p:nvSpPr>
        <p:spPr>
          <a:xfrm>
            <a:off x="251520" y="44624"/>
            <a:ext cx="8712968" cy="1524000"/>
          </a:xfrm>
        </p:spPr>
        <p:txBody>
          <a:bodyPr/>
          <a:lstStyle/>
          <a:p>
            <a:pPr eaLnBrk="1" hangingPunct="1"/>
            <a:r>
              <a:rPr lang="en-GB" sz="4000" dirty="0" smtClean="0">
                <a:solidFill>
                  <a:srgbClr val="333399"/>
                </a:solidFill>
              </a:rPr>
              <a:t>Examples of Inclusive Design approach*</a:t>
            </a:r>
          </a:p>
        </p:txBody>
      </p:sp>
      <p:sp>
        <p:nvSpPr>
          <p:cNvPr id="21511" name="Rectangle 23"/>
          <p:cNvSpPr>
            <a:spLocks noChangeArrowheads="1"/>
          </p:cNvSpPr>
          <p:nvPr/>
        </p:nvSpPr>
        <p:spPr bwMode="auto">
          <a:xfrm>
            <a:off x="4644008" y="4869160"/>
            <a:ext cx="4248472" cy="1224483"/>
          </a:xfrm>
          <a:prstGeom prst="rect">
            <a:avLst/>
          </a:prstGeom>
          <a:noFill/>
          <a:ln w="9525">
            <a:noFill/>
            <a:miter lim="800000"/>
            <a:headEnd/>
            <a:tailEnd/>
          </a:ln>
        </p:spPr>
        <p:txBody>
          <a:bodyPr/>
          <a:lstStyle/>
          <a:p>
            <a:pPr marL="342900" indent="-342900">
              <a:lnSpc>
                <a:spcPct val="80000"/>
              </a:lnSpc>
              <a:spcBef>
                <a:spcPct val="20000"/>
              </a:spcBef>
            </a:pPr>
            <a:r>
              <a:rPr lang="en-GB" sz="2400" dirty="0" smtClean="0">
                <a:solidFill>
                  <a:srgbClr val="000066"/>
                </a:solidFill>
                <a:latin typeface="+mn-lt"/>
              </a:rPr>
              <a:t>Well with low section of wall for use by children, wheelchair users, people who need to sit …</a:t>
            </a:r>
          </a:p>
        </p:txBody>
      </p:sp>
      <p:pic>
        <p:nvPicPr>
          <p:cNvPr id="21512" name="Picture 25" descr="Well surround2"/>
          <p:cNvPicPr>
            <a:picLocks noChangeAspect="1" noChangeArrowheads="1"/>
          </p:cNvPicPr>
          <p:nvPr/>
        </p:nvPicPr>
        <p:blipFill>
          <a:blip r:embed="rId3" cstate="print"/>
          <a:srcRect/>
          <a:stretch>
            <a:fillRect/>
          </a:stretch>
        </p:blipFill>
        <p:spPr bwMode="auto">
          <a:xfrm>
            <a:off x="4679826" y="1484784"/>
            <a:ext cx="4284662" cy="3209925"/>
          </a:xfrm>
          <a:prstGeom prst="rect">
            <a:avLst/>
          </a:prstGeom>
          <a:noFill/>
          <a:ln w="9525">
            <a:noFill/>
            <a:miter lim="800000"/>
            <a:headEnd/>
            <a:tailEnd/>
          </a:ln>
        </p:spPr>
      </p:pic>
      <p:pic>
        <p:nvPicPr>
          <p:cNvPr id="8" name="Picture 31" descr="C:\Documents and Settings\cvhej\My Documents\My Pictures\Nigeria\Jigawa\Nigeria 026a.jpg"/>
          <p:cNvPicPr>
            <a:picLocks noGrp="1" noChangeAspect="1" noChangeArrowheads="1"/>
          </p:cNvPicPr>
          <p:nvPr>
            <p:ph sz="half" idx="1"/>
          </p:nvPr>
        </p:nvPicPr>
        <p:blipFill>
          <a:blip r:embed="rId4" cstate="print"/>
          <a:srcRect/>
          <a:stretch>
            <a:fillRect/>
          </a:stretch>
        </p:blipFill>
        <p:spPr bwMode="auto">
          <a:xfrm>
            <a:off x="251520" y="1412776"/>
            <a:ext cx="4038600" cy="3190993"/>
          </a:xfrm>
          <a:prstGeom prst="rect">
            <a:avLst/>
          </a:prstGeom>
          <a:noFill/>
          <a:ln w="9525">
            <a:noFill/>
            <a:miter lim="800000"/>
            <a:headEnd/>
            <a:tailEnd/>
          </a:ln>
        </p:spPr>
      </p:pic>
      <p:sp>
        <p:nvSpPr>
          <p:cNvPr id="10" name="Down Arrow 8"/>
          <p:cNvSpPr>
            <a:spLocks noChangeArrowheads="1"/>
          </p:cNvSpPr>
          <p:nvPr/>
        </p:nvSpPr>
        <p:spPr bwMode="auto">
          <a:xfrm rot="-2178952">
            <a:off x="242550" y="2253269"/>
            <a:ext cx="484188" cy="977900"/>
          </a:xfrm>
          <a:prstGeom prst="downArrow">
            <a:avLst>
              <a:gd name="adj1" fmla="val 50000"/>
              <a:gd name="adj2" fmla="val 50024"/>
            </a:avLst>
          </a:prstGeom>
          <a:solidFill>
            <a:schemeClr val="accent1"/>
          </a:solidFill>
          <a:ln w="9525" algn="ctr">
            <a:solidFill>
              <a:schemeClr val="tx1"/>
            </a:solidFill>
            <a:round/>
            <a:headEnd/>
            <a:tailEnd/>
          </a:ln>
        </p:spPr>
        <p:txBody>
          <a:bodyPr wrap="none"/>
          <a:lstStyle/>
          <a:p>
            <a:endParaRPr lang="en-US"/>
          </a:p>
        </p:txBody>
      </p:sp>
      <p:sp>
        <p:nvSpPr>
          <p:cNvPr id="11" name="Rectangle 30"/>
          <p:cNvSpPr txBox="1">
            <a:spLocks noChangeArrowheads="1"/>
          </p:cNvSpPr>
          <p:nvPr/>
        </p:nvSpPr>
        <p:spPr bwMode="auto">
          <a:xfrm>
            <a:off x="323528" y="4797152"/>
            <a:ext cx="4104456" cy="129614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sz="2400" b="0" i="0" u="none" strike="noStrike" kern="0" cap="none" spc="0" normalizeH="0" baseline="0" noProof="0" dirty="0" smtClean="0">
                <a:ln>
                  <a:noFill/>
                </a:ln>
                <a:solidFill>
                  <a:srgbClr val="000066"/>
                </a:solidFill>
                <a:effectLst/>
                <a:uLnTx/>
                <a:uFillTx/>
                <a:latin typeface="+mn-lt"/>
                <a:ea typeface="+mn-ea"/>
                <a:cs typeface="+mn-cs"/>
              </a:rPr>
              <a:t>Minimise difference in apron height</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GB" sz="2400" kern="0" dirty="0" smtClean="0">
                <a:solidFill>
                  <a:srgbClr val="000066"/>
                </a:solidFill>
                <a:latin typeface="+mn-lt"/>
              </a:rPr>
              <a:t>Taps at different heights</a:t>
            </a:r>
            <a:endParaRPr kumimoji="0" lang="en-GB" sz="2400" b="0" i="0" u="none" strike="noStrike" kern="0" cap="none" spc="0" normalizeH="0" baseline="0" noProof="0" dirty="0" smtClean="0">
              <a:ln>
                <a:noFill/>
              </a:ln>
              <a:solidFill>
                <a:srgbClr val="000066"/>
              </a:solidFill>
              <a:effectLst/>
              <a:uLnTx/>
              <a:uFillTx/>
              <a:latin typeface="+mn-lt"/>
              <a:ea typeface="+mn-ea"/>
              <a:cs typeface="+mn-cs"/>
            </a:endParaRPr>
          </a:p>
        </p:txBody>
      </p:sp>
      <p:sp>
        <p:nvSpPr>
          <p:cNvPr id="9" name="Rectangle 30"/>
          <p:cNvSpPr txBox="1">
            <a:spLocks noChangeArrowheads="1"/>
          </p:cNvSpPr>
          <p:nvPr/>
        </p:nvSpPr>
        <p:spPr bwMode="auto">
          <a:xfrm>
            <a:off x="2555776" y="6398319"/>
            <a:ext cx="4104456" cy="45968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en-GB" sz="2000" b="0" i="1" u="none" strike="noStrike" kern="0" cap="none" spc="0" normalizeH="0" baseline="0" noProof="0" dirty="0" smtClean="0">
                <a:ln>
                  <a:noFill/>
                </a:ln>
                <a:solidFill>
                  <a:srgbClr val="000066"/>
                </a:solidFill>
                <a:effectLst/>
                <a:uLnTx/>
                <a:uFillTx/>
                <a:latin typeface="+mn-lt"/>
                <a:ea typeface="+mn-ea"/>
                <a:cs typeface="+mn-cs"/>
              </a:rPr>
              <a:t>* none of them are perfect!</a:t>
            </a:r>
          </a:p>
        </p:txBody>
      </p:sp>
      <p:pic>
        <p:nvPicPr>
          <p:cNvPr id="12" name="Picture 9" descr="WEDC09-RGB-SMALL"/>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05229" y="6384751"/>
            <a:ext cx="803275" cy="42862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a:xfrm>
            <a:off x="457200" y="476672"/>
            <a:ext cx="8218488" cy="863600"/>
          </a:xfrm>
        </p:spPr>
        <p:txBody>
          <a:bodyPr/>
          <a:lstStyle/>
          <a:p>
            <a:pPr eaLnBrk="1" hangingPunct="1"/>
            <a:r>
              <a:rPr lang="en-GB" sz="4000" dirty="0" smtClean="0">
                <a:solidFill>
                  <a:srgbClr val="333399"/>
                </a:solidFill>
              </a:rPr>
              <a:t>Examples of Inclusive Design (2)</a:t>
            </a:r>
          </a:p>
        </p:txBody>
      </p:sp>
      <p:pic>
        <p:nvPicPr>
          <p:cNvPr id="12291" name="Picture 7" descr="IMG_0489"/>
          <p:cNvPicPr>
            <a:picLocks noGrp="1" noChangeAspect="1" noChangeArrowheads="1"/>
          </p:cNvPicPr>
          <p:nvPr>
            <p:ph sz="half" idx="1"/>
          </p:nvPr>
        </p:nvPicPr>
        <p:blipFill>
          <a:blip r:embed="rId3" cstate="print"/>
          <a:srcRect/>
          <a:stretch>
            <a:fillRect/>
          </a:stretch>
        </p:blipFill>
        <p:spPr>
          <a:xfrm>
            <a:off x="539552" y="1412776"/>
            <a:ext cx="3132348" cy="4176464"/>
          </a:xfrm>
        </p:spPr>
      </p:pic>
      <p:sp>
        <p:nvSpPr>
          <p:cNvPr id="5" name="Rectangle 13"/>
          <p:cNvSpPr txBox="1">
            <a:spLocks noChangeArrowheads="1"/>
          </p:cNvSpPr>
          <p:nvPr/>
        </p:nvSpPr>
        <p:spPr bwMode="auto">
          <a:xfrm>
            <a:off x="4284663" y="5633864"/>
            <a:ext cx="4859337" cy="11795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GB" sz="2000" b="0" i="0" u="none" strike="noStrike" kern="0" cap="none" spc="0" normalizeH="0" baseline="0" noProof="0" dirty="0" smtClean="0">
              <a:ln>
                <a:noFill/>
              </a:ln>
              <a:solidFill>
                <a:srgbClr val="000066"/>
              </a:solidFill>
              <a:effectLst/>
              <a:uLnTx/>
              <a:uFillTx/>
              <a:latin typeface="+mn-lt"/>
              <a:ea typeface="+mn-ea"/>
              <a:cs typeface="+mn-cs"/>
            </a:endParaRPr>
          </a:p>
        </p:txBody>
      </p:sp>
      <p:pic>
        <p:nvPicPr>
          <p:cNvPr id="13" name="Picture 19" descr="CNV00014"/>
          <p:cNvPicPr>
            <a:picLocks noGrp="1" noChangeAspect="1" noChangeArrowheads="1"/>
          </p:cNvPicPr>
          <p:nvPr>
            <p:ph sz="half" idx="2"/>
          </p:nvPr>
        </p:nvPicPr>
        <p:blipFill>
          <a:blip r:embed="rId4" cstate="print"/>
          <a:srcRect/>
          <a:stretch>
            <a:fillRect/>
          </a:stretch>
        </p:blipFill>
        <p:spPr>
          <a:xfrm>
            <a:off x="4355976" y="1412776"/>
            <a:ext cx="4572000" cy="3063317"/>
          </a:xfrm>
          <a:noFill/>
        </p:spPr>
      </p:pic>
      <p:sp>
        <p:nvSpPr>
          <p:cNvPr id="14" name="Rectangle 14"/>
          <p:cNvSpPr>
            <a:spLocks noChangeArrowheads="1"/>
          </p:cNvSpPr>
          <p:nvPr/>
        </p:nvSpPr>
        <p:spPr bwMode="auto">
          <a:xfrm>
            <a:off x="4252466" y="4653136"/>
            <a:ext cx="5072062" cy="1285875"/>
          </a:xfrm>
          <a:prstGeom prst="rect">
            <a:avLst/>
          </a:prstGeom>
          <a:noFill/>
          <a:ln w="9525">
            <a:noFill/>
            <a:miter lim="800000"/>
            <a:headEnd/>
            <a:tailEnd/>
          </a:ln>
        </p:spPr>
        <p:txBody>
          <a:bodyPr/>
          <a:lstStyle/>
          <a:p>
            <a:pPr marL="342900" indent="-342900">
              <a:lnSpc>
                <a:spcPct val="80000"/>
              </a:lnSpc>
              <a:spcBef>
                <a:spcPct val="20000"/>
              </a:spcBef>
            </a:pPr>
            <a:r>
              <a:rPr lang="en-GB" sz="2000" dirty="0">
                <a:solidFill>
                  <a:srgbClr val="000066"/>
                </a:solidFill>
                <a:latin typeface="+mn-lt"/>
              </a:rPr>
              <a:t>Extra space </a:t>
            </a:r>
            <a:r>
              <a:rPr lang="en-GB" sz="2000" dirty="0" smtClean="0">
                <a:solidFill>
                  <a:srgbClr val="000066"/>
                </a:solidFill>
                <a:latin typeface="+mn-lt"/>
              </a:rPr>
              <a:t>inside latrine for</a:t>
            </a:r>
            <a:endParaRPr lang="en-GB" sz="2000" dirty="0">
              <a:solidFill>
                <a:srgbClr val="000066"/>
              </a:solidFill>
              <a:latin typeface="+mn-lt"/>
            </a:endParaRPr>
          </a:p>
          <a:p>
            <a:pPr marL="342900" indent="-342900">
              <a:lnSpc>
                <a:spcPct val="80000"/>
              </a:lnSpc>
              <a:spcBef>
                <a:spcPct val="20000"/>
              </a:spcBef>
              <a:buFontTx/>
              <a:buChar char="•"/>
            </a:pPr>
            <a:r>
              <a:rPr lang="en-GB" sz="2000" dirty="0">
                <a:solidFill>
                  <a:srgbClr val="000066"/>
                </a:solidFill>
                <a:latin typeface="+mn-lt"/>
              </a:rPr>
              <a:t>wheelchair to enter and turn, </a:t>
            </a:r>
            <a:r>
              <a:rPr lang="en-GB" sz="2000" dirty="0" smtClean="0">
                <a:solidFill>
                  <a:srgbClr val="000066"/>
                </a:solidFill>
                <a:latin typeface="+mn-lt"/>
              </a:rPr>
              <a:t>or</a:t>
            </a:r>
          </a:p>
          <a:p>
            <a:pPr marL="342900" indent="-342900">
              <a:lnSpc>
                <a:spcPct val="80000"/>
              </a:lnSpc>
              <a:spcBef>
                <a:spcPct val="20000"/>
              </a:spcBef>
              <a:buFontTx/>
              <a:buChar char="•"/>
            </a:pPr>
            <a:r>
              <a:rPr lang="en-GB" sz="2000" dirty="0" smtClean="0">
                <a:solidFill>
                  <a:srgbClr val="000066"/>
                </a:solidFill>
                <a:latin typeface="+mn-lt"/>
              </a:rPr>
              <a:t>user + helper, or</a:t>
            </a:r>
            <a:endParaRPr lang="en-GB" sz="2000" dirty="0">
              <a:solidFill>
                <a:srgbClr val="000066"/>
              </a:solidFill>
              <a:latin typeface="+mn-lt"/>
            </a:endParaRPr>
          </a:p>
          <a:p>
            <a:pPr marL="342900" indent="-342900">
              <a:lnSpc>
                <a:spcPct val="80000"/>
              </a:lnSpc>
              <a:spcBef>
                <a:spcPct val="20000"/>
              </a:spcBef>
              <a:buFontTx/>
              <a:buChar char="•"/>
            </a:pPr>
            <a:r>
              <a:rPr lang="en-GB" sz="2000" dirty="0">
                <a:solidFill>
                  <a:srgbClr val="000066"/>
                </a:solidFill>
                <a:latin typeface="+mn-lt"/>
              </a:rPr>
              <a:t>to move a seat to one side when not in </a:t>
            </a:r>
            <a:r>
              <a:rPr lang="en-GB" sz="2000" dirty="0" smtClean="0">
                <a:solidFill>
                  <a:srgbClr val="000066"/>
                </a:solidFill>
                <a:latin typeface="+mn-lt"/>
              </a:rPr>
              <a:t>use</a:t>
            </a:r>
          </a:p>
          <a:p>
            <a:pPr marL="342900" indent="-342900">
              <a:lnSpc>
                <a:spcPct val="80000"/>
              </a:lnSpc>
              <a:spcBef>
                <a:spcPct val="20000"/>
              </a:spcBef>
              <a:buFontTx/>
              <a:buChar char="•"/>
            </a:pPr>
            <a:r>
              <a:rPr lang="en-GB" sz="2000" dirty="0" smtClean="0">
                <a:solidFill>
                  <a:srgbClr val="000066"/>
                </a:solidFill>
                <a:latin typeface="+mn-lt"/>
              </a:rPr>
              <a:t>Changing and/or washing clothes </a:t>
            </a:r>
            <a:endParaRPr lang="en-GB" sz="2000" dirty="0">
              <a:solidFill>
                <a:srgbClr val="000066"/>
              </a:solidFill>
              <a:latin typeface="+mn-lt"/>
            </a:endParaRPr>
          </a:p>
        </p:txBody>
      </p:sp>
      <p:sp>
        <p:nvSpPr>
          <p:cNvPr id="7" name="Rectangle 14"/>
          <p:cNvSpPr>
            <a:spLocks noChangeArrowheads="1"/>
          </p:cNvSpPr>
          <p:nvPr/>
        </p:nvSpPr>
        <p:spPr bwMode="auto">
          <a:xfrm>
            <a:off x="467544" y="5733256"/>
            <a:ext cx="3528392" cy="792088"/>
          </a:xfrm>
          <a:prstGeom prst="rect">
            <a:avLst/>
          </a:prstGeom>
          <a:noFill/>
          <a:ln w="9525">
            <a:noFill/>
            <a:miter lim="800000"/>
            <a:headEnd/>
            <a:tailEnd/>
          </a:ln>
        </p:spPr>
        <p:txBody>
          <a:bodyPr/>
          <a:lstStyle/>
          <a:p>
            <a:pPr marL="342900" indent="-342900">
              <a:lnSpc>
                <a:spcPct val="80000"/>
              </a:lnSpc>
              <a:spcBef>
                <a:spcPct val="20000"/>
              </a:spcBef>
            </a:pPr>
            <a:r>
              <a:rPr lang="en-GB" sz="2000" dirty="0" smtClean="0">
                <a:solidFill>
                  <a:srgbClr val="000066"/>
                </a:solidFill>
                <a:latin typeface="+mn-lt"/>
              </a:rPr>
              <a:t>Change of ground texture signals arrival at the well apron</a:t>
            </a:r>
          </a:p>
        </p:txBody>
      </p:sp>
      <p:pic>
        <p:nvPicPr>
          <p:cNvPr id="8" name="Picture 9" descr="WEDC09-RGB-SMALL"/>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05229" y="6384751"/>
            <a:ext cx="803275" cy="42862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9491" name="Text Box 3"/>
          <p:cNvSpPr txBox="1">
            <a:spLocks noChangeArrowheads="1"/>
          </p:cNvSpPr>
          <p:nvPr/>
        </p:nvSpPr>
        <p:spPr bwMode="auto">
          <a:xfrm>
            <a:off x="4500563" y="2133600"/>
            <a:ext cx="3600450" cy="579438"/>
          </a:xfrm>
          <a:prstGeom prst="rect">
            <a:avLst/>
          </a:prstGeom>
          <a:noFill/>
          <a:ln w="9525">
            <a:noFill/>
            <a:miter lim="800000"/>
            <a:headEnd/>
            <a:tailEnd/>
          </a:ln>
          <a:effectLst/>
        </p:spPr>
        <p:txBody>
          <a:bodyPr>
            <a:spAutoFit/>
          </a:bodyPr>
          <a:lstStyle/>
          <a:p>
            <a:endParaRPr lang="en-US"/>
          </a:p>
        </p:txBody>
      </p:sp>
      <p:sp>
        <p:nvSpPr>
          <p:cNvPr id="319492" name="Rectangle 4"/>
          <p:cNvSpPr>
            <a:spLocks noGrp="1" noChangeArrowheads="1"/>
          </p:cNvSpPr>
          <p:nvPr>
            <p:ph type="title"/>
          </p:nvPr>
        </p:nvSpPr>
        <p:spPr>
          <a:xfrm>
            <a:off x="4716463" y="608856"/>
            <a:ext cx="3741737" cy="1524000"/>
          </a:xfrm>
        </p:spPr>
        <p:txBody>
          <a:bodyPr/>
          <a:lstStyle/>
          <a:p>
            <a:r>
              <a:rPr lang="en-GB" sz="4000" b="1" dirty="0" smtClean="0">
                <a:solidFill>
                  <a:srgbClr val="333399"/>
                </a:solidFill>
              </a:rPr>
              <a:t>Fairly typical water </a:t>
            </a:r>
            <a:r>
              <a:rPr lang="en-GB" sz="4000" b="1" dirty="0">
                <a:solidFill>
                  <a:srgbClr val="333399"/>
                </a:solidFill>
              </a:rPr>
              <a:t>sources</a:t>
            </a:r>
          </a:p>
        </p:txBody>
      </p:sp>
      <p:sp>
        <p:nvSpPr>
          <p:cNvPr id="319497" name="Rectangle 9"/>
          <p:cNvSpPr>
            <a:spLocks noGrp="1" noChangeArrowheads="1"/>
          </p:cNvSpPr>
          <p:nvPr>
            <p:ph type="body" sz="half" idx="1"/>
          </p:nvPr>
        </p:nvSpPr>
        <p:spPr/>
        <p:txBody>
          <a:bodyPr/>
          <a:lstStyle/>
          <a:p>
            <a:pPr>
              <a:lnSpc>
                <a:spcPct val="90000"/>
              </a:lnSpc>
            </a:pPr>
            <a:endParaRPr lang="en-US" sz="2000" dirty="0"/>
          </a:p>
        </p:txBody>
      </p:sp>
      <p:pic>
        <p:nvPicPr>
          <p:cNvPr id="319494" name="Picture 6" descr="DDSP_2"/>
          <p:cNvPicPr>
            <a:picLocks noGrp="1" noChangeAspect="1" noChangeArrowheads="1"/>
          </p:cNvPicPr>
          <p:nvPr>
            <p:ph sz="half" idx="4294967295"/>
          </p:nvPr>
        </p:nvPicPr>
        <p:blipFill>
          <a:blip r:embed="rId3" cstate="print"/>
          <a:srcRect/>
          <a:stretch>
            <a:fillRect/>
          </a:stretch>
        </p:blipFill>
        <p:spPr>
          <a:xfrm>
            <a:off x="107504" y="96837"/>
            <a:ext cx="4427538" cy="3332163"/>
          </a:xfrm>
        </p:spPr>
      </p:pic>
      <p:pic>
        <p:nvPicPr>
          <p:cNvPr id="9" name="Picture 9" descr="WEDC09-RGB-SMALL"/>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233221" y="6312743"/>
            <a:ext cx="803275" cy="428625"/>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descr="Baseline study pic"/>
          <p:cNvPicPr>
            <a:picLocks noChangeAspect="1" noChangeArrowheads="1"/>
          </p:cNvPicPr>
          <p:nvPr/>
        </p:nvPicPr>
        <p:blipFill>
          <a:blip r:embed="rId5" cstate="print"/>
          <a:srcRect/>
          <a:stretch>
            <a:fillRect/>
          </a:stretch>
        </p:blipFill>
        <p:spPr bwMode="auto">
          <a:xfrm>
            <a:off x="5580112" y="2132856"/>
            <a:ext cx="3371850" cy="4524375"/>
          </a:xfrm>
          <a:prstGeom prst="rect">
            <a:avLst/>
          </a:prstGeom>
          <a:noFill/>
          <a:ln w="9525">
            <a:noFill/>
            <a:miter lim="800000"/>
            <a:headEnd/>
            <a:tailEnd/>
          </a:ln>
        </p:spPr>
      </p:pic>
      <p:pic>
        <p:nvPicPr>
          <p:cNvPr id="11" name="Picture 7" descr="ADD_1"/>
          <p:cNvPicPr>
            <a:picLocks noChangeAspect="1" noChangeArrowheads="1"/>
          </p:cNvPicPr>
          <p:nvPr/>
        </p:nvPicPr>
        <p:blipFill>
          <a:blip r:embed="rId6" cstate="print"/>
          <a:srcRect/>
          <a:stretch>
            <a:fillRect/>
          </a:stretch>
        </p:blipFill>
        <p:spPr bwMode="auto">
          <a:xfrm>
            <a:off x="467544" y="3068960"/>
            <a:ext cx="4502150" cy="3603625"/>
          </a:xfrm>
          <a:prstGeom prst="rect">
            <a:avLst/>
          </a:prstGeom>
          <a:noFill/>
        </p:spPr>
      </p:pic>
      <p:sp>
        <p:nvSpPr>
          <p:cNvPr id="12" name="TextBox 11"/>
          <p:cNvSpPr txBox="1"/>
          <p:nvPr/>
        </p:nvSpPr>
        <p:spPr>
          <a:xfrm>
            <a:off x="6732240" y="6361583"/>
            <a:ext cx="2232248" cy="307777"/>
          </a:xfrm>
          <a:prstGeom prst="rect">
            <a:avLst/>
          </a:prstGeom>
          <a:noFill/>
        </p:spPr>
        <p:txBody>
          <a:bodyPr wrap="square" rtlCol="0">
            <a:spAutoFit/>
          </a:bodyPr>
          <a:lstStyle/>
          <a:p>
            <a:r>
              <a:rPr lang="en-GB" sz="1400" i="1" dirty="0" smtClean="0"/>
              <a:t>Photo: WaterAid Ethiopia</a:t>
            </a:r>
            <a:endParaRPr lang="en-GB" sz="1400" i="1" dirty="0"/>
          </a:p>
        </p:txBody>
      </p:sp>
      <p:sp>
        <p:nvSpPr>
          <p:cNvPr id="13" name="TextBox 12"/>
          <p:cNvSpPr txBox="1"/>
          <p:nvPr/>
        </p:nvSpPr>
        <p:spPr>
          <a:xfrm>
            <a:off x="3275856" y="6381328"/>
            <a:ext cx="1728192" cy="307777"/>
          </a:xfrm>
          <a:prstGeom prst="rect">
            <a:avLst/>
          </a:prstGeom>
          <a:noFill/>
        </p:spPr>
        <p:txBody>
          <a:bodyPr wrap="square" rtlCol="0">
            <a:spAutoFit/>
          </a:bodyPr>
          <a:lstStyle/>
          <a:p>
            <a:r>
              <a:rPr lang="en-GB" sz="1400" i="1" dirty="0" smtClean="0"/>
              <a:t>Photo: ADD Ghana</a:t>
            </a:r>
            <a:endParaRPr lang="en-GB" sz="1400" i="1" dirty="0"/>
          </a:p>
        </p:txBody>
      </p:sp>
      <p:sp>
        <p:nvSpPr>
          <p:cNvPr id="14" name="TextBox 13"/>
          <p:cNvSpPr txBox="1"/>
          <p:nvPr/>
        </p:nvSpPr>
        <p:spPr>
          <a:xfrm>
            <a:off x="2411760" y="2780928"/>
            <a:ext cx="2160240" cy="307777"/>
          </a:xfrm>
          <a:prstGeom prst="rect">
            <a:avLst/>
          </a:prstGeom>
          <a:noFill/>
        </p:spPr>
        <p:txBody>
          <a:bodyPr wrap="square" rtlCol="0">
            <a:spAutoFit/>
          </a:bodyPr>
          <a:lstStyle/>
          <a:p>
            <a:r>
              <a:rPr lang="en-GB" sz="1400" i="1" dirty="0" smtClean="0"/>
              <a:t>Photo: DDSP Cambodia</a:t>
            </a:r>
            <a:endParaRPr lang="en-GB" sz="1400" i="1"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20688"/>
            <a:ext cx="8218488" cy="863600"/>
          </a:xfrm>
        </p:spPr>
        <p:txBody>
          <a:bodyPr/>
          <a:lstStyle/>
          <a:p>
            <a:r>
              <a:rPr lang="en-GB" sz="4000" dirty="0" smtClean="0">
                <a:solidFill>
                  <a:srgbClr val="333399"/>
                </a:solidFill>
              </a:rPr>
              <a:t>Examples of inclusive design (3)</a:t>
            </a:r>
            <a:endParaRPr lang="en-GB" sz="4000" dirty="0">
              <a:solidFill>
                <a:srgbClr val="333399"/>
              </a:solidFill>
            </a:endParaRPr>
          </a:p>
        </p:txBody>
      </p:sp>
      <p:pic>
        <p:nvPicPr>
          <p:cNvPr id="2050" name="Picture 2"/>
          <p:cNvPicPr>
            <a:picLocks noGrp="1" noChangeAspect="1" noChangeArrowheads="1"/>
          </p:cNvPicPr>
          <p:nvPr>
            <p:ph sz="half" idx="1"/>
          </p:nvPr>
        </p:nvPicPr>
        <p:blipFill>
          <a:blip r:embed="rId2" cstate="print"/>
          <a:srcRect/>
          <a:stretch>
            <a:fillRect/>
          </a:stretch>
        </p:blipFill>
        <p:spPr bwMode="auto">
          <a:xfrm>
            <a:off x="76200" y="1844824"/>
            <a:ext cx="4495800" cy="3305300"/>
          </a:xfrm>
          <a:prstGeom prst="rect">
            <a:avLst/>
          </a:prstGeom>
          <a:noFill/>
          <a:ln w="9525">
            <a:noFill/>
            <a:miter lim="800000"/>
            <a:headEnd/>
            <a:tailEnd/>
          </a:ln>
        </p:spPr>
      </p:pic>
      <p:pic>
        <p:nvPicPr>
          <p:cNvPr id="2051" name="Picture 3" descr="C:\Documents and Settings\cvhej\My Documents\My Pictures\sbul51_female_toilet_bangl_medium.jpg"/>
          <p:cNvPicPr>
            <a:picLocks noGrp="1" noChangeAspect="1" noChangeArrowheads="1"/>
          </p:cNvPicPr>
          <p:nvPr>
            <p:ph sz="half" idx="2"/>
          </p:nvPr>
        </p:nvPicPr>
        <p:blipFill>
          <a:blip r:embed="rId3" cstate="print"/>
          <a:srcRect/>
          <a:stretch>
            <a:fillRect/>
          </a:stretch>
        </p:blipFill>
        <p:spPr bwMode="auto">
          <a:xfrm>
            <a:off x="4716016" y="1844824"/>
            <a:ext cx="4320479" cy="3240359"/>
          </a:xfrm>
          <a:prstGeom prst="rect">
            <a:avLst/>
          </a:prstGeom>
          <a:noFill/>
        </p:spPr>
      </p:pic>
      <p:sp>
        <p:nvSpPr>
          <p:cNvPr id="8" name="Rectangle 7"/>
          <p:cNvSpPr/>
          <p:nvPr/>
        </p:nvSpPr>
        <p:spPr>
          <a:xfrm>
            <a:off x="4644008" y="5301208"/>
            <a:ext cx="4139952" cy="1015663"/>
          </a:xfrm>
          <a:prstGeom prst="rect">
            <a:avLst/>
          </a:prstGeom>
        </p:spPr>
        <p:txBody>
          <a:bodyPr wrap="square">
            <a:spAutoFit/>
          </a:bodyPr>
          <a:lstStyle/>
          <a:p>
            <a:r>
              <a:rPr lang="en-GB" sz="2000" dirty="0" smtClean="0">
                <a:solidFill>
                  <a:srgbClr val="000066"/>
                </a:solidFill>
                <a:latin typeface="+mn-lt"/>
              </a:rPr>
              <a:t>Additional space provided for washing and drying sanitary napkins</a:t>
            </a:r>
          </a:p>
        </p:txBody>
      </p:sp>
      <p:sp>
        <p:nvSpPr>
          <p:cNvPr id="7" name="Rectangle 6"/>
          <p:cNvSpPr/>
          <p:nvPr/>
        </p:nvSpPr>
        <p:spPr>
          <a:xfrm>
            <a:off x="107504" y="5301208"/>
            <a:ext cx="4572000" cy="707886"/>
          </a:xfrm>
          <a:prstGeom prst="rect">
            <a:avLst/>
          </a:prstGeom>
        </p:spPr>
        <p:txBody>
          <a:bodyPr>
            <a:spAutoFit/>
          </a:bodyPr>
          <a:lstStyle/>
          <a:p>
            <a:r>
              <a:rPr lang="en-GB" sz="2000" dirty="0" err="1" smtClean="0">
                <a:solidFill>
                  <a:srgbClr val="000066"/>
                </a:solidFill>
                <a:latin typeface="+mn-lt"/>
              </a:rPr>
              <a:t>Handpump</a:t>
            </a:r>
            <a:r>
              <a:rPr lang="en-GB" sz="2000" dirty="0" smtClean="0">
                <a:solidFill>
                  <a:srgbClr val="000066"/>
                </a:solidFill>
                <a:latin typeface="+mn-lt"/>
              </a:rPr>
              <a:t> apron with ramp access and space for wheelchair to turn </a:t>
            </a:r>
          </a:p>
        </p:txBody>
      </p:sp>
      <p:pic>
        <p:nvPicPr>
          <p:cNvPr id="9" name="Picture 9" descr="WEDC09-RGB-SMALL"/>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05229" y="6384751"/>
            <a:ext cx="803275" cy="428625"/>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9"/>
          <p:cNvSpPr/>
          <p:nvPr/>
        </p:nvSpPr>
        <p:spPr>
          <a:xfrm>
            <a:off x="1449286" y="4849415"/>
            <a:ext cx="3182025" cy="307777"/>
          </a:xfrm>
          <a:prstGeom prst="rect">
            <a:avLst/>
          </a:prstGeom>
        </p:spPr>
        <p:txBody>
          <a:bodyPr wrap="none">
            <a:spAutoFit/>
          </a:bodyPr>
          <a:lstStyle/>
          <a:p>
            <a:r>
              <a:rPr lang="en-GB" sz="1400" i="1" dirty="0" smtClean="0">
                <a:solidFill>
                  <a:schemeClr val="bg1"/>
                </a:solidFill>
              </a:rPr>
              <a:t>Source: WaterAid Madagascar (2010)</a:t>
            </a:r>
            <a:endParaRPr lang="en-GB" sz="1400" i="1" dirty="0">
              <a:solidFill>
                <a:schemeClr val="bg1"/>
              </a:solidFill>
            </a:endParaRPr>
          </a:p>
        </p:txBody>
      </p:sp>
      <p:sp>
        <p:nvSpPr>
          <p:cNvPr id="11" name="Rectangle 10"/>
          <p:cNvSpPr/>
          <p:nvPr/>
        </p:nvSpPr>
        <p:spPr>
          <a:xfrm>
            <a:off x="6335757" y="4777407"/>
            <a:ext cx="2772747" cy="307777"/>
          </a:xfrm>
          <a:prstGeom prst="rect">
            <a:avLst/>
          </a:prstGeom>
        </p:spPr>
        <p:txBody>
          <a:bodyPr wrap="none">
            <a:spAutoFit/>
          </a:bodyPr>
          <a:lstStyle/>
          <a:p>
            <a:r>
              <a:rPr lang="en-GB" sz="1400" dirty="0" smtClean="0"/>
              <a:t>Source: Ahmed &amp; </a:t>
            </a:r>
            <a:r>
              <a:rPr lang="en-GB" sz="1400" dirty="0" err="1" smtClean="0"/>
              <a:t>Yesmin</a:t>
            </a:r>
            <a:r>
              <a:rPr lang="en-GB" sz="1400" dirty="0" smtClean="0"/>
              <a:t> (2008)</a:t>
            </a:r>
            <a:endParaRPr lang="en-GB" sz="1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477168"/>
            <a:ext cx="4932040" cy="863600"/>
          </a:xfrm>
        </p:spPr>
        <p:txBody>
          <a:bodyPr/>
          <a:lstStyle/>
          <a:p>
            <a:pPr algn="ctr"/>
            <a:r>
              <a:rPr lang="en-GB" sz="4000" dirty="0" smtClean="0">
                <a:solidFill>
                  <a:srgbClr val="333399"/>
                </a:solidFill>
              </a:rPr>
              <a:t>Installation makes a difference</a:t>
            </a:r>
            <a:endParaRPr lang="en-GB" sz="4000" dirty="0">
              <a:solidFill>
                <a:srgbClr val="333399"/>
              </a:solidFill>
            </a:endParaRPr>
          </a:p>
        </p:txBody>
      </p:sp>
      <p:pic>
        <p:nvPicPr>
          <p:cNvPr id="2050" name="Picture 2" descr="CIMG0705 WP 69"/>
          <p:cNvPicPr>
            <a:picLocks noGrp="1" noChangeAspect="1" noChangeArrowheads="1"/>
          </p:cNvPicPr>
          <p:nvPr>
            <p:ph sz="half" idx="1"/>
          </p:nvPr>
        </p:nvPicPr>
        <p:blipFill>
          <a:blip r:embed="rId2" cstate="print"/>
          <a:srcRect/>
          <a:stretch>
            <a:fillRect/>
          </a:stretch>
        </p:blipFill>
        <p:spPr bwMode="auto">
          <a:xfrm>
            <a:off x="5069904" y="122396"/>
            <a:ext cx="4038600" cy="3306604"/>
          </a:xfrm>
          <a:prstGeom prst="rect">
            <a:avLst/>
          </a:prstGeom>
          <a:noFill/>
          <a:ln w="9525">
            <a:noFill/>
            <a:miter lim="800000"/>
            <a:headEnd/>
            <a:tailEnd/>
          </a:ln>
        </p:spPr>
      </p:pic>
      <p:pic>
        <p:nvPicPr>
          <p:cNvPr id="2051" name="Picture 3" descr="CIMG0634 WP 61"/>
          <p:cNvPicPr>
            <a:picLocks noGrp="1" noChangeAspect="1" noChangeArrowheads="1"/>
          </p:cNvPicPr>
          <p:nvPr>
            <p:ph sz="half" idx="2"/>
          </p:nvPr>
        </p:nvPicPr>
        <p:blipFill>
          <a:blip r:embed="rId3" cstate="print"/>
          <a:srcRect/>
          <a:stretch>
            <a:fillRect/>
          </a:stretch>
        </p:blipFill>
        <p:spPr bwMode="auto">
          <a:xfrm>
            <a:off x="5004048" y="3530385"/>
            <a:ext cx="4038600" cy="3282991"/>
          </a:xfrm>
          <a:prstGeom prst="rect">
            <a:avLst/>
          </a:prstGeom>
          <a:noFill/>
          <a:ln w="9525">
            <a:noFill/>
            <a:miter lim="800000"/>
            <a:headEnd/>
            <a:tailEnd/>
          </a:ln>
        </p:spPr>
      </p:pic>
      <p:sp>
        <p:nvSpPr>
          <p:cNvPr id="6" name="Rectangle 5"/>
          <p:cNvSpPr/>
          <p:nvPr/>
        </p:nvSpPr>
        <p:spPr>
          <a:xfrm>
            <a:off x="35496" y="1375028"/>
            <a:ext cx="4896544" cy="1323439"/>
          </a:xfrm>
          <a:prstGeom prst="rect">
            <a:avLst/>
          </a:prstGeom>
        </p:spPr>
        <p:txBody>
          <a:bodyPr wrap="square">
            <a:spAutoFit/>
          </a:bodyPr>
          <a:lstStyle/>
          <a:p>
            <a:r>
              <a:rPr lang="en-GB" sz="2000" dirty="0" smtClean="0"/>
              <a:t>Same technology, different installation. Which of these </a:t>
            </a:r>
            <a:r>
              <a:rPr lang="en-GB" sz="2000" dirty="0" err="1" smtClean="0"/>
              <a:t>handpumps</a:t>
            </a:r>
            <a:r>
              <a:rPr lang="en-GB" sz="2000" dirty="0" smtClean="0"/>
              <a:t> do you think would be easiest for a disabled or older person to use – A, B, or C?</a:t>
            </a:r>
            <a:endParaRPr lang="en-GB" i="1" dirty="0" smtClean="0"/>
          </a:p>
        </p:txBody>
      </p:sp>
      <p:pic>
        <p:nvPicPr>
          <p:cNvPr id="8" name="Picture 2" descr="WATERAID_COL_LOGO.jpg"/>
          <p:cNvPicPr>
            <a:picLocks noChangeAspect="1" noChangeArrowheads="1"/>
          </p:cNvPicPr>
          <p:nvPr/>
        </p:nvPicPr>
        <p:blipFill>
          <a:blip r:embed="rId4" cstate="print"/>
          <a:srcRect/>
          <a:stretch>
            <a:fillRect/>
          </a:stretch>
        </p:blipFill>
        <p:spPr bwMode="auto">
          <a:xfrm>
            <a:off x="144016" y="6438980"/>
            <a:ext cx="1475656" cy="302388"/>
          </a:xfrm>
          <a:prstGeom prst="rect">
            <a:avLst/>
          </a:prstGeom>
          <a:noFill/>
          <a:ln w="9525">
            <a:noFill/>
            <a:miter lim="800000"/>
            <a:headEnd/>
            <a:tailEnd/>
          </a:ln>
        </p:spPr>
      </p:pic>
      <p:pic>
        <p:nvPicPr>
          <p:cNvPr id="9" name="Picture 2" descr="Baseline study pic"/>
          <p:cNvPicPr>
            <a:picLocks noChangeAspect="1" noChangeArrowheads="1"/>
          </p:cNvPicPr>
          <p:nvPr/>
        </p:nvPicPr>
        <p:blipFill>
          <a:blip r:embed="rId5" cstate="print"/>
          <a:srcRect/>
          <a:stretch>
            <a:fillRect/>
          </a:stretch>
        </p:blipFill>
        <p:spPr bwMode="auto">
          <a:xfrm>
            <a:off x="107504" y="2780928"/>
            <a:ext cx="2942530" cy="3948311"/>
          </a:xfrm>
          <a:prstGeom prst="rect">
            <a:avLst/>
          </a:prstGeom>
          <a:noFill/>
          <a:ln w="9525">
            <a:noFill/>
            <a:miter lim="800000"/>
            <a:headEnd/>
            <a:tailEnd/>
          </a:ln>
        </p:spPr>
      </p:pic>
      <p:sp>
        <p:nvSpPr>
          <p:cNvPr id="10" name="Rectangle 9"/>
          <p:cNvSpPr/>
          <p:nvPr/>
        </p:nvSpPr>
        <p:spPr>
          <a:xfrm>
            <a:off x="3131840" y="5733256"/>
            <a:ext cx="1584176" cy="923330"/>
          </a:xfrm>
          <a:prstGeom prst="rect">
            <a:avLst/>
          </a:prstGeom>
        </p:spPr>
        <p:txBody>
          <a:bodyPr wrap="square">
            <a:spAutoFit/>
          </a:bodyPr>
          <a:lstStyle/>
          <a:p>
            <a:pPr algn="r"/>
            <a:r>
              <a:rPr lang="en-GB" i="1" dirty="0" smtClean="0"/>
              <a:t>Photos: </a:t>
            </a:r>
          </a:p>
          <a:p>
            <a:pPr algn="r"/>
            <a:r>
              <a:rPr lang="en-GB" i="1" dirty="0" smtClean="0"/>
              <a:t>WaterAid Ethiopia</a:t>
            </a:r>
            <a:endParaRPr lang="en-GB" i="1" dirty="0"/>
          </a:p>
        </p:txBody>
      </p:sp>
      <p:sp>
        <p:nvSpPr>
          <p:cNvPr id="11" name="Rectangle 10"/>
          <p:cNvSpPr/>
          <p:nvPr/>
        </p:nvSpPr>
        <p:spPr>
          <a:xfrm>
            <a:off x="35496" y="2823319"/>
            <a:ext cx="504056" cy="461665"/>
          </a:xfrm>
          <a:prstGeom prst="rect">
            <a:avLst/>
          </a:prstGeom>
          <a:solidFill>
            <a:schemeClr val="accent3"/>
          </a:solidFill>
        </p:spPr>
        <p:txBody>
          <a:bodyPr wrap="square">
            <a:spAutoFit/>
          </a:bodyPr>
          <a:lstStyle/>
          <a:p>
            <a:pPr algn="r"/>
            <a:r>
              <a:rPr lang="en-GB" sz="2400" b="1" dirty="0" smtClean="0">
                <a:solidFill>
                  <a:srgbClr val="FF0000"/>
                </a:solidFill>
              </a:rPr>
              <a:t>A</a:t>
            </a:r>
            <a:endParaRPr lang="en-GB" sz="2400" b="1" dirty="0">
              <a:solidFill>
                <a:srgbClr val="FF0000"/>
              </a:solidFill>
            </a:endParaRPr>
          </a:p>
        </p:txBody>
      </p:sp>
      <p:sp>
        <p:nvSpPr>
          <p:cNvPr id="12" name="Rectangle 11"/>
          <p:cNvSpPr/>
          <p:nvPr/>
        </p:nvSpPr>
        <p:spPr>
          <a:xfrm>
            <a:off x="5148064" y="231031"/>
            <a:ext cx="432048" cy="461665"/>
          </a:xfrm>
          <a:prstGeom prst="rect">
            <a:avLst/>
          </a:prstGeom>
          <a:solidFill>
            <a:schemeClr val="accent3"/>
          </a:solidFill>
        </p:spPr>
        <p:txBody>
          <a:bodyPr wrap="square">
            <a:spAutoFit/>
          </a:bodyPr>
          <a:lstStyle/>
          <a:p>
            <a:pPr algn="r"/>
            <a:r>
              <a:rPr lang="en-GB" sz="2400" b="1" dirty="0" smtClean="0">
                <a:solidFill>
                  <a:srgbClr val="FF0000"/>
                </a:solidFill>
              </a:rPr>
              <a:t>B</a:t>
            </a:r>
            <a:endParaRPr lang="en-GB" sz="2400" b="1" dirty="0">
              <a:solidFill>
                <a:srgbClr val="FF0000"/>
              </a:solidFill>
            </a:endParaRPr>
          </a:p>
        </p:txBody>
      </p:sp>
      <p:sp>
        <p:nvSpPr>
          <p:cNvPr id="13" name="Rectangle 12"/>
          <p:cNvSpPr/>
          <p:nvPr/>
        </p:nvSpPr>
        <p:spPr>
          <a:xfrm>
            <a:off x="5076056" y="3573016"/>
            <a:ext cx="432048" cy="461665"/>
          </a:xfrm>
          <a:prstGeom prst="rect">
            <a:avLst/>
          </a:prstGeom>
          <a:solidFill>
            <a:schemeClr val="bg1"/>
          </a:solidFill>
        </p:spPr>
        <p:txBody>
          <a:bodyPr wrap="square">
            <a:spAutoFit/>
          </a:bodyPr>
          <a:lstStyle/>
          <a:p>
            <a:pPr algn="r"/>
            <a:r>
              <a:rPr lang="en-GB" sz="2400" b="1" dirty="0" smtClean="0">
                <a:solidFill>
                  <a:srgbClr val="FF0000"/>
                </a:solidFill>
              </a:rPr>
              <a:t>C</a:t>
            </a:r>
            <a:endParaRPr lang="en-GB" sz="2400" b="1" dirty="0">
              <a:solidFill>
                <a:srgbClr val="FF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5"/>
          <p:cNvSpPr>
            <a:spLocks noGrp="1" noChangeArrowheads="1"/>
          </p:cNvSpPr>
          <p:nvPr>
            <p:ph type="title"/>
          </p:nvPr>
        </p:nvSpPr>
        <p:spPr>
          <a:xfrm>
            <a:off x="179512" y="621184"/>
            <a:ext cx="4032448" cy="863600"/>
          </a:xfrm>
        </p:spPr>
        <p:txBody>
          <a:bodyPr/>
          <a:lstStyle/>
          <a:p>
            <a:pPr eaLnBrk="1" hangingPunct="1"/>
            <a:r>
              <a:rPr lang="en-GB" sz="4000" dirty="0" smtClean="0">
                <a:solidFill>
                  <a:srgbClr val="333399"/>
                </a:solidFill>
              </a:rPr>
              <a:t>School facilities</a:t>
            </a:r>
          </a:p>
        </p:txBody>
      </p:sp>
      <p:pic>
        <p:nvPicPr>
          <p:cNvPr id="23555" name="Picture 8" descr="Ug_010a"/>
          <p:cNvPicPr>
            <a:picLocks noGrp="1" noChangeAspect="1" noChangeArrowheads="1"/>
          </p:cNvPicPr>
          <p:nvPr>
            <p:ph idx="1"/>
          </p:nvPr>
        </p:nvPicPr>
        <p:blipFill>
          <a:blip r:embed="rId3" cstate="print"/>
          <a:srcRect/>
          <a:stretch>
            <a:fillRect/>
          </a:stretch>
        </p:blipFill>
        <p:spPr>
          <a:xfrm>
            <a:off x="3347864" y="593033"/>
            <a:ext cx="5796135" cy="4383631"/>
          </a:xfrm>
          <a:noFill/>
        </p:spPr>
      </p:pic>
      <p:pic>
        <p:nvPicPr>
          <p:cNvPr id="1026" name="Picture 2" descr="C:\Documents and Settings\cvhej\My Documents\My Pictures\Uganda\Ug_007a.jpg"/>
          <p:cNvPicPr>
            <a:picLocks noChangeAspect="1" noChangeArrowheads="1"/>
          </p:cNvPicPr>
          <p:nvPr/>
        </p:nvPicPr>
        <p:blipFill>
          <a:blip r:embed="rId4" cstate="print"/>
          <a:srcRect/>
          <a:stretch>
            <a:fillRect/>
          </a:stretch>
        </p:blipFill>
        <p:spPr bwMode="auto">
          <a:xfrm>
            <a:off x="0" y="1890500"/>
            <a:ext cx="4067944" cy="4994884"/>
          </a:xfrm>
          <a:prstGeom prst="rect">
            <a:avLst/>
          </a:prstGeom>
          <a:noFill/>
        </p:spPr>
      </p:pic>
      <p:sp>
        <p:nvSpPr>
          <p:cNvPr id="5" name="Right Arrow 4"/>
          <p:cNvSpPr/>
          <p:nvPr/>
        </p:nvSpPr>
        <p:spPr>
          <a:xfrm rot="9843067">
            <a:off x="3804330" y="2844224"/>
            <a:ext cx="3168352" cy="6215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9" descr="WEDC09-RGB-SMALL"/>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233221" y="6312743"/>
            <a:ext cx="803275" cy="42862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68313" y="260648"/>
            <a:ext cx="8280400" cy="1224136"/>
          </a:xfrm>
        </p:spPr>
        <p:txBody>
          <a:bodyPr/>
          <a:lstStyle/>
          <a:p>
            <a:pPr eaLnBrk="1" hangingPunct="1"/>
            <a:r>
              <a:rPr lang="en-GB" sz="4000" b="1" dirty="0" smtClean="0">
                <a:solidFill>
                  <a:srgbClr val="333399"/>
                </a:solidFill>
              </a:rPr>
              <a:t>Approaches to service delivery</a:t>
            </a:r>
          </a:p>
        </p:txBody>
      </p:sp>
      <p:sp>
        <p:nvSpPr>
          <p:cNvPr id="13315" name="Rectangle 3"/>
          <p:cNvSpPr>
            <a:spLocks noGrp="1" noChangeArrowheads="1"/>
          </p:cNvSpPr>
          <p:nvPr>
            <p:ph type="body" idx="1"/>
          </p:nvPr>
        </p:nvSpPr>
        <p:spPr>
          <a:xfrm>
            <a:off x="539552" y="1556792"/>
            <a:ext cx="8208912" cy="5040560"/>
          </a:xfrm>
        </p:spPr>
        <p:txBody>
          <a:bodyPr/>
          <a:lstStyle/>
          <a:p>
            <a:r>
              <a:rPr lang="en-GB" dirty="0" smtClean="0"/>
              <a:t>Not only </a:t>
            </a:r>
            <a:r>
              <a:rPr lang="en-GB" b="1" i="1" dirty="0" smtClean="0"/>
              <a:t>what</a:t>
            </a:r>
            <a:r>
              <a:rPr lang="en-GB" dirty="0" smtClean="0"/>
              <a:t> you provide, but </a:t>
            </a:r>
            <a:r>
              <a:rPr lang="en-GB" b="1" i="1" dirty="0" smtClean="0"/>
              <a:t>how</a:t>
            </a:r>
            <a:r>
              <a:rPr lang="en-GB" dirty="0" smtClean="0"/>
              <a:t> it’s provided is important:</a:t>
            </a:r>
          </a:p>
          <a:p>
            <a:pPr eaLnBrk="1" hangingPunct="1">
              <a:buFont typeface="Arial" pitchFamily="34" charset="0"/>
              <a:buChar char="•"/>
            </a:pPr>
            <a:r>
              <a:rPr lang="en-GB" dirty="0" smtClean="0"/>
              <a:t>Data collection – ask the right questions</a:t>
            </a:r>
          </a:p>
          <a:p>
            <a:pPr eaLnBrk="1" hangingPunct="1">
              <a:buFont typeface="Arial" pitchFamily="34" charset="0"/>
              <a:buChar char="•"/>
            </a:pPr>
            <a:r>
              <a:rPr lang="en-GB" dirty="0" smtClean="0"/>
              <a:t>Consultation processes must be inclusive – ensure voices of poorest &amp; least powerful are heard</a:t>
            </a:r>
          </a:p>
          <a:p>
            <a:pPr>
              <a:buFont typeface="Arial" pitchFamily="34" charset="0"/>
              <a:buChar char="•"/>
            </a:pPr>
            <a:r>
              <a:rPr lang="en-GB" dirty="0" smtClean="0"/>
              <a:t>Consultation with users – disabled people, women, older people, from planning &amp; design stage onwards</a:t>
            </a:r>
          </a:p>
          <a:p>
            <a:pPr>
              <a:buFont typeface="Arial" pitchFamily="34" charset="0"/>
              <a:buChar char="•"/>
            </a:pPr>
            <a:r>
              <a:rPr lang="en-GB" dirty="0" smtClean="0"/>
              <a:t>ensures facilities more likely to be suitable, used, maintained and thereby sustainable</a:t>
            </a:r>
          </a:p>
          <a:p>
            <a:pPr>
              <a:buFont typeface="Arial" pitchFamily="34" charset="0"/>
              <a:buChar char="•"/>
            </a:pPr>
            <a:r>
              <a:rPr lang="en-GB" dirty="0" smtClean="0"/>
              <a:t> </a:t>
            </a:r>
            <a:r>
              <a:rPr lang="en-GB" b="1" dirty="0" smtClean="0"/>
              <a:t>Informed choice </a:t>
            </a:r>
            <a:r>
              <a:rPr lang="en-GB" dirty="0" smtClean="0"/>
              <a:t>information about technology options needed in user-friendly formats</a:t>
            </a:r>
          </a:p>
          <a:p>
            <a:pPr eaLnBrk="1" hangingPunct="1"/>
            <a:endParaRPr lang="en-GB" dirty="0" smtClean="0"/>
          </a:p>
        </p:txBody>
      </p:sp>
      <p:pic>
        <p:nvPicPr>
          <p:cNvPr id="5" name="Picture 9" descr="WEDC09-RGB-SMALL"/>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33221" y="6312743"/>
            <a:ext cx="803275" cy="42862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83" name="Rectangle 7"/>
          <p:cNvSpPr>
            <a:spLocks noGrp="1" noChangeArrowheads="1"/>
          </p:cNvSpPr>
          <p:nvPr>
            <p:ph type="title"/>
          </p:nvPr>
        </p:nvSpPr>
        <p:spPr>
          <a:xfrm>
            <a:off x="5292848" y="693192"/>
            <a:ext cx="4031680" cy="863600"/>
          </a:xfrm>
        </p:spPr>
        <p:txBody>
          <a:bodyPr/>
          <a:lstStyle/>
          <a:p>
            <a:r>
              <a:rPr lang="en-GB" sz="4000" dirty="0">
                <a:solidFill>
                  <a:srgbClr val="333399"/>
                </a:solidFill>
              </a:rPr>
              <a:t>Accessibility </a:t>
            </a:r>
            <a:r>
              <a:rPr lang="en-GB" sz="4000" dirty="0" smtClean="0">
                <a:solidFill>
                  <a:srgbClr val="333399"/>
                </a:solidFill>
              </a:rPr>
              <a:t>audits</a:t>
            </a:r>
            <a:endParaRPr lang="en-GB" sz="4000" dirty="0">
              <a:solidFill>
                <a:srgbClr val="333399"/>
              </a:solidFill>
            </a:endParaRPr>
          </a:p>
        </p:txBody>
      </p:sp>
      <p:sp>
        <p:nvSpPr>
          <p:cNvPr id="5" name="Rectangle 6"/>
          <p:cNvSpPr txBox="1">
            <a:spLocks noChangeArrowheads="1"/>
          </p:cNvSpPr>
          <p:nvPr/>
        </p:nvSpPr>
        <p:spPr>
          <a:xfrm>
            <a:off x="77540" y="4580607"/>
            <a:ext cx="4062412" cy="936625"/>
          </a:xfrm>
          <a:prstGeom prst="rect">
            <a:avLst/>
          </a:prstGeom>
        </p:spPr>
        <p:txBody>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GB" sz="2000" b="0" i="0" u="none" strike="noStrike" kern="0" cap="none" spc="0" normalizeH="0" baseline="0" noProof="0" dirty="0" smtClean="0">
                <a:ln>
                  <a:noFill/>
                </a:ln>
                <a:solidFill>
                  <a:srgbClr val="000066"/>
                </a:solidFill>
                <a:effectLst/>
                <a:uLnTx/>
                <a:uFillTx/>
                <a:latin typeface="+mn-lt"/>
                <a:ea typeface="+mn-ea"/>
                <a:cs typeface="+mn-cs"/>
              </a:rPr>
              <a:t>Assess</a:t>
            </a:r>
            <a:r>
              <a:rPr kumimoji="0" lang="en-GB" sz="2000" b="0" i="0" u="none" strike="noStrike" kern="0" cap="none" spc="0" normalizeH="0" noProof="0" dirty="0" smtClean="0">
                <a:ln>
                  <a:noFill/>
                </a:ln>
                <a:solidFill>
                  <a:srgbClr val="000066"/>
                </a:solidFill>
                <a:effectLst/>
                <a:uLnTx/>
                <a:uFillTx/>
                <a:latin typeface="+mn-lt"/>
                <a:ea typeface="+mn-ea"/>
                <a:cs typeface="+mn-cs"/>
              </a:rPr>
              <a:t> accessibility &amp; usability of facilities</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lang="en-GB" sz="2000" kern="0" dirty="0" smtClean="0">
                <a:solidFill>
                  <a:srgbClr val="000066"/>
                </a:solidFill>
                <a:latin typeface="+mn-lt"/>
              </a:rPr>
              <a:t>Identify design improvements</a:t>
            </a:r>
          </a:p>
          <a:p>
            <a:pPr marL="342900" indent="-342900">
              <a:lnSpc>
                <a:spcPct val="90000"/>
              </a:lnSpc>
              <a:spcBef>
                <a:spcPct val="20000"/>
              </a:spcBef>
              <a:buFontTx/>
              <a:buChar char="•"/>
              <a:defRPr/>
            </a:pPr>
            <a:r>
              <a:rPr lang="en-GB" sz="2000" kern="0" dirty="0" smtClean="0">
                <a:solidFill>
                  <a:srgbClr val="000066"/>
                </a:solidFill>
              </a:rPr>
              <a:t>Ideally involve both service providers and users</a:t>
            </a:r>
          </a:p>
        </p:txBody>
      </p:sp>
      <p:pic>
        <p:nvPicPr>
          <p:cNvPr id="1026" name="Picture 2"/>
          <p:cNvPicPr>
            <a:picLocks noChangeAspect="1" noChangeArrowheads="1"/>
          </p:cNvPicPr>
          <p:nvPr/>
        </p:nvPicPr>
        <p:blipFill>
          <a:blip r:embed="rId2" cstate="print"/>
          <a:srcRect/>
          <a:stretch>
            <a:fillRect/>
          </a:stretch>
        </p:blipFill>
        <p:spPr bwMode="auto">
          <a:xfrm>
            <a:off x="4315806" y="2204864"/>
            <a:ext cx="4720690" cy="3825801"/>
          </a:xfrm>
          <a:prstGeom prst="rect">
            <a:avLst/>
          </a:prstGeom>
          <a:noFill/>
          <a:ln w="9525">
            <a:noFill/>
            <a:miter lim="800000"/>
            <a:headEnd/>
            <a:tailEnd/>
          </a:ln>
        </p:spPr>
      </p:pic>
      <p:sp>
        <p:nvSpPr>
          <p:cNvPr id="7" name="Rectangle 6"/>
          <p:cNvSpPr/>
          <p:nvPr/>
        </p:nvSpPr>
        <p:spPr>
          <a:xfrm>
            <a:off x="4355976" y="5661248"/>
            <a:ext cx="2592288" cy="307777"/>
          </a:xfrm>
          <a:prstGeom prst="rect">
            <a:avLst/>
          </a:prstGeom>
        </p:spPr>
        <p:txBody>
          <a:bodyPr wrap="square">
            <a:spAutoFit/>
          </a:bodyPr>
          <a:lstStyle/>
          <a:p>
            <a:r>
              <a:rPr lang="en-GB" sz="1400" i="1" dirty="0" smtClean="0"/>
              <a:t>Source: Norman (2010)</a:t>
            </a:r>
            <a:endParaRPr lang="en-GB" sz="1400" i="1" dirty="0"/>
          </a:p>
        </p:txBody>
      </p:sp>
      <p:pic>
        <p:nvPicPr>
          <p:cNvPr id="1028" name="Picture 4" descr="C:\Documents and Settings\cvhej\My Documents\My Pictures\Niger\Group 3\Groupe 3 051a.jpg"/>
          <p:cNvPicPr>
            <a:picLocks noChangeAspect="1" noChangeArrowheads="1"/>
          </p:cNvPicPr>
          <p:nvPr/>
        </p:nvPicPr>
        <p:blipFill>
          <a:blip r:embed="rId3" cstate="print"/>
          <a:srcRect/>
          <a:stretch>
            <a:fillRect/>
          </a:stretch>
        </p:blipFill>
        <p:spPr bwMode="auto">
          <a:xfrm>
            <a:off x="107504" y="566082"/>
            <a:ext cx="4824536" cy="3582998"/>
          </a:xfrm>
          <a:prstGeom prst="rect">
            <a:avLst/>
          </a:prstGeom>
          <a:noFill/>
        </p:spPr>
      </p:pic>
      <p:pic>
        <p:nvPicPr>
          <p:cNvPr id="8" name="Picture 9" descr="WEDC09-RGB-SMALL"/>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233221" y="6312743"/>
            <a:ext cx="803275" cy="42862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a:xfrm>
            <a:off x="539552" y="836712"/>
            <a:ext cx="8218488" cy="863600"/>
          </a:xfrm>
        </p:spPr>
        <p:txBody>
          <a:bodyPr/>
          <a:lstStyle/>
          <a:p>
            <a:r>
              <a:rPr lang="en-GB" sz="4000" dirty="0">
                <a:solidFill>
                  <a:srgbClr val="333399"/>
                </a:solidFill>
              </a:rPr>
              <a:t>Examples of practical initiatives - Cambodia</a:t>
            </a:r>
          </a:p>
        </p:txBody>
      </p:sp>
      <p:sp>
        <p:nvSpPr>
          <p:cNvPr id="272387" name="Rectangle 3"/>
          <p:cNvSpPr>
            <a:spLocks noGrp="1" noChangeArrowheads="1"/>
          </p:cNvSpPr>
          <p:nvPr>
            <p:ph type="body" sz="half" idx="1"/>
          </p:nvPr>
        </p:nvSpPr>
        <p:spPr>
          <a:xfrm>
            <a:off x="250825" y="2313384"/>
            <a:ext cx="4609207" cy="4499992"/>
          </a:xfrm>
        </p:spPr>
        <p:txBody>
          <a:bodyPr/>
          <a:lstStyle/>
          <a:p>
            <a:pPr>
              <a:lnSpc>
                <a:spcPct val="90000"/>
              </a:lnSpc>
              <a:spcAft>
                <a:spcPct val="20000"/>
              </a:spcAft>
              <a:buFont typeface="Arial" pitchFamily="34" charset="0"/>
              <a:buChar char="•"/>
            </a:pPr>
            <a:r>
              <a:rPr lang="en-GB" sz="2600" b="0" dirty="0" smtClean="0">
                <a:latin typeface="Arial" charset="0"/>
              </a:rPr>
              <a:t>DPOs disseminated information about low-cost accessibility options</a:t>
            </a:r>
          </a:p>
          <a:p>
            <a:pPr>
              <a:lnSpc>
                <a:spcPct val="90000"/>
              </a:lnSpc>
              <a:spcAft>
                <a:spcPct val="20000"/>
              </a:spcAft>
              <a:buFont typeface="Arial" pitchFamily="34" charset="0"/>
              <a:buChar char="•"/>
            </a:pPr>
            <a:r>
              <a:rPr lang="en-GB" sz="2600" b="0" dirty="0" smtClean="0">
                <a:latin typeface="Arial" charset="0"/>
              </a:rPr>
              <a:t>Individuals designed &amp; constructed their </a:t>
            </a:r>
            <a:r>
              <a:rPr lang="en-GB" sz="2600" b="0" dirty="0">
                <a:latin typeface="Arial" charset="0"/>
              </a:rPr>
              <a:t>own facilities </a:t>
            </a:r>
            <a:endParaRPr lang="en-GB" sz="2600" b="0" dirty="0" smtClean="0">
              <a:latin typeface="Arial" charset="0"/>
            </a:endParaRPr>
          </a:p>
          <a:p>
            <a:pPr>
              <a:lnSpc>
                <a:spcPct val="90000"/>
              </a:lnSpc>
              <a:spcAft>
                <a:spcPct val="20000"/>
              </a:spcAft>
              <a:buFont typeface="Arial" pitchFamily="34" charset="0"/>
              <a:buChar char="•"/>
            </a:pPr>
            <a:r>
              <a:rPr lang="en-GB" sz="2600" dirty="0" smtClean="0">
                <a:latin typeface="Arial" charset="0"/>
              </a:rPr>
              <a:t>Improved their status in community</a:t>
            </a:r>
          </a:p>
          <a:p>
            <a:pPr>
              <a:lnSpc>
                <a:spcPct val="90000"/>
              </a:lnSpc>
              <a:spcAft>
                <a:spcPct val="20000"/>
              </a:spcAft>
              <a:buFont typeface="Arial" pitchFamily="34" charset="0"/>
              <a:buChar char="•"/>
            </a:pPr>
            <a:r>
              <a:rPr lang="en-GB" sz="2600" dirty="0" smtClean="0">
                <a:latin typeface="Arial" charset="0"/>
              </a:rPr>
              <a:t>Role models for other disabled people</a:t>
            </a:r>
            <a:endParaRPr lang="en-GB" sz="2600" b="0" dirty="0">
              <a:latin typeface="Arial" charset="0"/>
            </a:endParaRPr>
          </a:p>
        </p:txBody>
      </p:sp>
      <p:sp>
        <p:nvSpPr>
          <p:cNvPr id="272390" name="Rectangle 6"/>
          <p:cNvSpPr>
            <a:spLocks noGrp="1" noChangeArrowheads="1"/>
          </p:cNvSpPr>
          <p:nvPr>
            <p:ph type="body" sz="half" idx="2"/>
          </p:nvPr>
        </p:nvSpPr>
        <p:spPr>
          <a:xfrm>
            <a:off x="5081588" y="5084763"/>
            <a:ext cx="4062412" cy="936625"/>
          </a:xfrm>
        </p:spPr>
        <p:txBody>
          <a:bodyPr/>
          <a:lstStyle/>
          <a:p>
            <a:pPr>
              <a:lnSpc>
                <a:spcPct val="90000"/>
              </a:lnSpc>
            </a:pPr>
            <a:r>
              <a:rPr lang="en-GB" sz="2000" dirty="0"/>
              <a:t>Long </a:t>
            </a:r>
            <a:r>
              <a:rPr lang="en-GB" sz="2000" dirty="0" err="1"/>
              <a:t>Kunthea</a:t>
            </a:r>
            <a:r>
              <a:rPr lang="en-GB" sz="2000" dirty="0"/>
              <a:t> and her accessible bathroom (</a:t>
            </a:r>
            <a:r>
              <a:rPr lang="en-GB" sz="2000" i="1" dirty="0"/>
              <a:t>Source: ADD website</a:t>
            </a:r>
            <a:r>
              <a:rPr lang="en-GB" sz="2000" dirty="0"/>
              <a:t>)</a:t>
            </a:r>
          </a:p>
        </p:txBody>
      </p:sp>
      <p:pic>
        <p:nvPicPr>
          <p:cNvPr id="272389" name="Picture 5" descr="YCAMBODIA-LONGKUNTHEA2"/>
          <p:cNvPicPr>
            <a:picLocks noGrp="1" noChangeAspect="1" noChangeArrowheads="1"/>
          </p:cNvPicPr>
          <p:nvPr>
            <p:ph sz="half" idx="4294967295"/>
          </p:nvPr>
        </p:nvPicPr>
        <p:blipFill>
          <a:blip r:embed="rId3" cstate="print"/>
          <a:srcRect/>
          <a:stretch>
            <a:fillRect/>
          </a:stretch>
        </p:blipFill>
        <p:spPr>
          <a:xfrm>
            <a:off x="5003800" y="2041525"/>
            <a:ext cx="3995738" cy="2989263"/>
          </a:xfrm>
          <a:noFill/>
          <a:ln/>
        </p:spPr>
      </p:pic>
      <p:pic>
        <p:nvPicPr>
          <p:cNvPr id="6" name="Picture 9" descr="WEDC09-RGB-SMALL"/>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233221" y="6312743"/>
            <a:ext cx="803275" cy="42862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18488" cy="863600"/>
          </a:xfrm>
        </p:spPr>
        <p:txBody>
          <a:bodyPr/>
          <a:lstStyle/>
          <a:p>
            <a:r>
              <a:rPr lang="en-GB" sz="4000" dirty="0" smtClean="0">
                <a:solidFill>
                  <a:srgbClr val="333399"/>
                </a:solidFill>
              </a:rPr>
              <a:t>References</a:t>
            </a:r>
            <a:endParaRPr lang="en-GB" sz="4000" dirty="0">
              <a:solidFill>
                <a:srgbClr val="333399"/>
              </a:solidFill>
            </a:endParaRPr>
          </a:p>
        </p:txBody>
      </p:sp>
      <p:sp>
        <p:nvSpPr>
          <p:cNvPr id="3" name="Content Placeholder 2"/>
          <p:cNvSpPr>
            <a:spLocks noGrp="1"/>
          </p:cNvSpPr>
          <p:nvPr>
            <p:ph idx="1"/>
          </p:nvPr>
        </p:nvSpPr>
        <p:spPr>
          <a:xfrm>
            <a:off x="144016" y="908720"/>
            <a:ext cx="8964488" cy="5688632"/>
          </a:xfrm>
        </p:spPr>
        <p:txBody>
          <a:bodyPr/>
          <a:lstStyle/>
          <a:p>
            <a:pPr>
              <a:buNone/>
            </a:pPr>
            <a:r>
              <a:rPr lang="en-GB" sz="1400" dirty="0" smtClean="0"/>
              <a:t>Ahmed, R. &amp; </a:t>
            </a:r>
            <a:r>
              <a:rPr lang="en-GB" sz="1400" dirty="0" err="1" smtClean="0"/>
              <a:t>Yesmin</a:t>
            </a:r>
            <a:r>
              <a:rPr lang="en-GB" sz="1400" dirty="0" smtClean="0"/>
              <a:t>, K. (2008) </a:t>
            </a:r>
            <a:r>
              <a:rPr lang="en-GB" sz="1400" i="1" dirty="0" smtClean="0"/>
              <a:t>Breaking the silence on menstrual hygiene in Bangladesh.  </a:t>
            </a:r>
            <a:r>
              <a:rPr lang="en-GB" sz="1400" dirty="0" smtClean="0"/>
              <a:t>Source Bulletin. IRC Delft. </a:t>
            </a:r>
            <a:r>
              <a:rPr lang="en-GB" sz="1400" dirty="0" smtClean="0">
                <a:hlinkClick r:id="rId2"/>
              </a:rPr>
              <a:t>http://www.irc.nl/page/39141</a:t>
            </a:r>
            <a:r>
              <a:rPr lang="en-GB" sz="1400" dirty="0" smtClean="0"/>
              <a:t> </a:t>
            </a:r>
          </a:p>
          <a:p>
            <a:r>
              <a:rPr lang="en-GB" sz="1400" dirty="0" smtClean="0"/>
              <a:t>Coe, S. &amp; Wapling, L. (2010) </a:t>
            </a:r>
            <a:r>
              <a:rPr lang="en-GB" sz="1400" i="1" dirty="0" smtClean="0"/>
              <a:t>Travelling Together: How to include disabled people on the main road of development. </a:t>
            </a:r>
            <a:r>
              <a:rPr lang="en-GB" sz="1400" dirty="0" smtClean="0"/>
              <a:t>World Vision UK. </a:t>
            </a:r>
            <a:r>
              <a:rPr lang="en-GB" sz="1200" dirty="0" smtClean="0"/>
              <a:t>http://www.worldvision.org.uk/what-we-do/advocacy/disability/travelling-together-publication/</a:t>
            </a:r>
            <a:endParaRPr lang="en-GB" sz="1400" dirty="0" smtClean="0"/>
          </a:p>
          <a:p>
            <a:r>
              <a:rPr lang="en-GB" sz="1400" i="1" dirty="0" smtClean="0"/>
              <a:t>DFID (2000) Disability, Poverty and Development. </a:t>
            </a:r>
            <a:r>
              <a:rPr lang="en-GB" sz="1400" dirty="0" smtClean="0"/>
              <a:t>Department for International Development: UK.</a:t>
            </a:r>
          </a:p>
          <a:p>
            <a:pPr>
              <a:buNone/>
            </a:pPr>
            <a:r>
              <a:rPr lang="en-GB" sz="1400" dirty="0" smtClean="0"/>
              <a:t>Jones, H. &amp; Reed, R.A. (2005) </a:t>
            </a:r>
            <a:r>
              <a:rPr lang="en-GB" sz="1400" i="1" dirty="0" smtClean="0"/>
              <a:t>Water and Sanitation for Disabled People and other Vulnerable Groups: designing services to improve accessibility. </a:t>
            </a:r>
            <a:r>
              <a:rPr lang="en-GB" sz="1400" dirty="0" smtClean="0"/>
              <a:t>WEDC, Loughborough University: UK. </a:t>
            </a:r>
            <a:r>
              <a:rPr lang="en-GB" sz="1400" dirty="0" smtClean="0">
                <a:hlinkClick r:id="rId3"/>
              </a:rPr>
              <a:t>http://wedc.Lboro.ac.uk/wsdp</a:t>
            </a:r>
            <a:endParaRPr lang="en-GB" sz="1400" dirty="0" smtClean="0"/>
          </a:p>
          <a:p>
            <a:pPr>
              <a:buNone/>
            </a:pPr>
            <a:r>
              <a:rPr lang="en-GB" sz="1400" dirty="0" smtClean="0"/>
              <a:t>Jones, H. &amp; Jansz, S. (2008) </a:t>
            </a:r>
            <a:r>
              <a:rPr lang="en-GB" sz="1400" i="1" dirty="0" smtClean="0"/>
              <a:t>Disability and Sanitation. </a:t>
            </a:r>
            <a:r>
              <a:rPr lang="en-GB" sz="1400" dirty="0" smtClean="0"/>
              <a:t>Briefing Note 3. WaterAid: UK.</a:t>
            </a:r>
          </a:p>
          <a:p>
            <a:pPr>
              <a:buNone/>
            </a:pPr>
            <a:r>
              <a:rPr lang="en-GB" sz="1400" dirty="0" smtClean="0"/>
              <a:t>Jones, H. (2011) </a:t>
            </a:r>
            <a:r>
              <a:rPr lang="en-GB" sz="1400" i="1" dirty="0" smtClean="0"/>
              <a:t>Inclusive Design of School Latrines: How much does it cost and who benefits? </a:t>
            </a:r>
            <a:r>
              <a:rPr lang="en-GB" sz="1400" dirty="0" smtClean="0"/>
              <a:t>Briefing Note #1. WEDC, Loughborough University: UK. </a:t>
            </a:r>
            <a:r>
              <a:rPr lang="en-GB" sz="1400" u="sng" dirty="0" smtClean="0">
                <a:hlinkClick r:id="rId4"/>
              </a:rPr>
              <a:t>http://wedc.lboro.ac.uk/resources/briefnotes/BN001_School_Latrines.pdf</a:t>
            </a:r>
            <a:endParaRPr lang="en-GB" sz="1400" u="sng" dirty="0" smtClean="0"/>
          </a:p>
          <a:p>
            <a:pPr>
              <a:buNone/>
            </a:pPr>
            <a:r>
              <a:rPr lang="en-GB" sz="1400" dirty="0" smtClean="0"/>
              <a:t>OXFAM (2007) </a:t>
            </a:r>
            <a:r>
              <a:rPr lang="en-GB" sz="1400" i="1" dirty="0" smtClean="0"/>
              <a:t>Excreta disposal for people with physical disabilities in emergencies. </a:t>
            </a:r>
            <a:r>
              <a:rPr lang="en-GB" sz="1400" dirty="0" smtClean="0"/>
              <a:t>Technical Brief 1. Oxfam UK</a:t>
            </a:r>
            <a:endParaRPr lang="en-GB" sz="1400" u="sng" dirty="0" smtClean="0"/>
          </a:p>
          <a:p>
            <a:pPr>
              <a:buNone/>
            </a:pPr>
            <a:r>
              <a:rPr lang="en-GB" sz="1400" dirty="0" smtClean="0"/>
              <a:t>Norman, R. (2010) </a:t>
            </a:r>
            <a:r>
              <a:rPr lang="en-GB" sz="1400" i="1" dirty="0" smtClean="0"/>
              <a:t>Water, Sanitation and Disability in Rural West Africa: Enhancing Access and Use of WASH Facilities. </a:t>
            </a:r>
            <a:r>
              <a:rPr lang="en-GB" sz="1400" dirty="0" smtClean="0"/>
              <a:t>A Summary Report of the Mali Water and Disabilities Study. Messiah College, USA.</a:t>
            </a:r>
          </a:p>
          <a:p>
            <a:r>
              <a:rPr lang="en-GB" sz="1400" dirty="0" smtClean="0"/>
              <a:t>UN (2006) </a:t>
            </a:r>
            <a:r>
              <a:rPr lang="en-GB" sz="1400" i="1" dirty="0" smtClean="0"/>
              <a:t>Convention on the Rights of Persons with Disabilities (CRPD). </a:t>
            </a:r>
          </a:p>
          <a:p>
            <a:pPr>
              <a:buNone/>
            </a:pPr>
            <a:r>
              <a:rPr lang="en-GB" sz="1400" dirty="0" smtClean="0"/>
              <a:t>WaterAid Madagascar (2010) </a:t>
            </a:r>
            <a:r>
              <a:rPr lang="en-GB" sz="1400" dirty="0" err="1" smtClean="0"/>
              <a:t>Accessibilité</a:t>
            </a:r>
            <a:r>
              <a:rPr lang="en-GB" sz="1400" dirty="0" smtClean="0"/>
              <a:t> des Infrastructures </a:t>
            </a:r>
            <a:r>
              <a:rPr lang="en-GB" sz="1400" dirty="0" err="1" smtClean="0"/>
              <a:t>communautaires</a:t>
            </a:r>
            <a:r>
              <a:rPr lang="en-GB" sz="1400" dirty="0" smtClean="0"/>
              <a:t> </a:t>
            </a:r>
            <a:r>
              <a:rPr lang="en-GB" sz="1400" dirty="0" err="1" smtClean="0"/>
              <a:t>d’adduction</a:t>
            </a:r>
            <a:r>
              <a:rPr lang="en-GB" sz="1400" dirty="0" smtClean="0"/>
              <a:t> </a:t>
            </a:r>
            <a:r>
              <a:rPr lang="en-GB" sz="1400" dirty="0" err="1" smtClean="0"/>
              <a:t>d’eau</a:t>
            </a:r>
            <a:r>
              <a:rPr lang="en-GB" sz="1400" dirty="0" smtClean="0"/>
              <a:t> potable, </a:t>
            </a:r>
            <a:r>
              <a:rPr lang="en-GB" sz="1400" dirty="0" err="1" smtClean="0"/>
              <a:t>d’assainissement</a:t>
            </a:r>
            <a:r>
              <a:rPr lang="en-GB" sz="1400" dirty="0" smtClean="0"/>
              <a:t> et </a:t>
            </a:r>
            <a:r>
              <a:rPr lang="en-GB" sz="1400" dirty="0" err="1" smtClean="0"/>
              <a:t>d’hygiène</a:t>
            </a:r>
            <a:r>
              <a:rPr lang="en-GB" sz="1400" dirty="0" smtClean="0"/>
              <a:t>. Technical Briefing Paper 1</a:t>
            </a:r>
          </a:p>
          <a:p>
            <a:r>
              <a:rPr lang="en-GB" sz="1400" dirty="0" smtClean="0"/>
              <a:t>WELL (2005) </a:t>
            </a:r>
            <a:r>
              <a:rPr lang="en-GB" sz="1400" i="1" dirty="0" smtClean="0"/>
              <a:t>Why should the water and sanitation sector consider disabled people? </a:t>
            </a:r>
            <a:r>
              <a:rPr lang="en-GB" sz="1400" dirty="0" smtClean="0"/>
              <a:t>Briefing Note #12. WELL, WEDC, Loughborough University: UK. </a:t>
            </a:r>
          </a:p>
          <a:p>
            <a:pPr marL="457200" indent="-457200">
              <a:buNone/>
            </a:pPr>
            <a:r>
              <a:rPr lang="en-GB" sz="1400" b="1" dirty="0" smtClean="0"/>
              <a:t>Inclusive WASH &amp; disability </a:t>
            </a:r>
            <a:r>
              <a:rPr lang="en-GB" sz="1400" dirty="0" smtClean="0"/>
              <a:t>Key List. Ask Source: </a:t>
            </a:r>
            <a:r>
              <a:rPr lang="en-GB" sz="1400" dirty="0" smtClean="0">
                <a:hlinkClick r:id="rId5"/>
              </a:rPr>
              <a:t>http://www.asksource.info/res_library/disability.htm</a:t>
            </a:r>
            <a:endParaRPr lang="en-GB" sz="1400" dirty="0" smtClean="0"/>
          </a:p>
          <a:p>
            <a:pPr marL="457200" indent="-457200"/>
            <a:r>
              <a:rPr lang="en-GB" sz="1400" b="1" dirty="0" smtClean="0"/>
              <a:t>WEDC Knowledge base: </a:t>
            </a:r>
            <a:r>
              <a:rPr lang="en-GB" sz="1400" dirty="0" smtClean="0">
                <a:hlinkClick r:id="rId6"/>
              </a:rPr>
              <a:t>http://wedc.lboro.ac.uk/knowledge/know.html</a:t>
            </a:r>
            <a:endParaRPr lang="en-GB" sz="1400" dirty="0" smtClean="0"/>
          </a:p>
          <a:p>
            <a:pPr marL="457200" indent="-457200">
              <a:buNone/>
            </a:pPr>
            <a:endParaRPr lang="en-GB" sz="1400" dirty="0" smtClean="0"/>
          </a:p>
          <a:p>
            <a:pPr marL="457200" indent="-457200">
              <a:buNone/>
            </a:pPr>
            <a:endParaRPr lang="en-GB" sz="1400" dirty="0" smtClean="0"/>
          </a:p>
          <a:p>
            <a:pPr>
              <a:buNone/>
            </a:pPr>
            <a:endParaRPr lang="en-GB" sz="1400" dirty="0" smtClean="0"/>
          </a:p>
          <a:p>
            <a:pPr>
              <a:buNone/>
            </a:pPr>
            <a:endParaRPr lang="en-GB" sz="1400" dirty="0" smtClean="0">
              <a:hlinkClick r:id="rId7"/>
            </a:endParaRPr>
          </a:p>
          <a:p>
            <a:pPr>
              <a:buNone/>
            </a:pPr>
            <a:endParaRPr lang="en-GB" sz="1400" dirty="0" smtClean="0">
              <a:hlinkClick r:id="rId7"/>
            </a:endParaRPr>
          </a:p>
          <a:p>
            <a:pPr>
              <a:buNone/>
            </a:pPr>
            <a:endParaRPr lang="en-GB" sz="1800" dirty="0" smtClean="0"/>
          </a:p>
          <a:p>
            <a:endParaRPr lang="en-GB" sz="2000" dirty="0"/>
          </a:p>
        </p:txBody>
      </p:sp>
      <p:pic>
        <p:nvPicPr>
          <p:cNvPr id="4" name="Picture 9" descr="WEDC09-RGB-SMALL"/>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8233221" y="6312743"/>
            <a:ext cx="803275" cy="42862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1539" name="Picture 3" descr="IMG000474_lr"/>
          <p:cNvPicPr>
            <a:picLocks noGrp="1" noChangeAspect="1" noChangeArrowheads="1"/>
          </p:cNvPicPr>
          <p:nvPr>
            <p:ph sz="half" idx="1"/>
          </p:nvPr>
        </p:nvPicPr>
        <p:blipFill>
          <a:blip r:embed="rId2" cstate="print"/>
          <a:srcRect/>
          <a:stretch>
            <a:fillRect/>
          </a:stretch>
        </p:blipFill>
        <p:spPr>
          <a:xfrm>
            <a:off x="0" y="-243408"/>
            <a:ext cx="2843808" cy="3982668"/>
          </a:xfrm>
        </p:spPr>
      </p:pic>
      <p:pic>
        <p:nvPicPr>
          <p:cNvPr id="5" name="Picture 4" descr="easyaccess2"/>
          <p:cNvPicPr>
            <a:picLocks noChangeAspect="1" noChangeArrowheads="1"/>
          </p:cNvPicPr>
          <p:nvPr/>
        </p:nvPicPr>
        <p:blipFill>
          <a:blip r:embed="rId3" cstate="print"/>
          <a:srcRect/>
          <a:stretch>
            <a:fillRect/>
          </a:stretch>
        </p:blipFill>
        <p:spPr bwMode="auto">
          <a:xfrm>
            <a:off x="5796136" y="-675456"/>
            <a:ext cx="3349625" cy="4464051"/>
          </a:xfrm>
          <a:prstGeom prst="rect">
            <a:avLst/>
          </a:prstGeom>
          <a:noFill/>
          <a:ln w="9525">
            <a:noFill/>
            <a:miter lim="800000"/>
            <a:headEnd/>
            <a:tailEnd/>
          </a:ln>
        </p:spPr>
      </p:pic>
      <p:pic>
        <p:nvPicPr>
          <p:cNvPr id="6" name="Picture 6" descr="C:\Documents and Settings\cvhej\My Documents\My Pictures\Sri Lanka photos\Handicap International\Picture2.jpg"/>
          <p:cNvPicPr>
            <a:picLocks noChangeAspect="1" noChangeArrowheads="1"/>
          </p:cNvPicPr>
          <p:nvPr/>
        </p:nvPicPr>
        <p:blipFill>
          <a:blip r:embed="rId4" cstate="print"/>
          <a:srcRect/>
          <a:stretch>
            <a:fillRect/>
          </a:stretch>
        </p:blipFill>
        <p:spPr bwMode="auto">
          <a:xfrm>
            <a:off x="2915816" y="72008"/>
            <a:ext cx="2752753" cy="3645024"/>
          </a:xfrm>
          <a:prstGeom prst="rect">
            <a:avLst/>
          </a:prstGeom>
          <a:noFill/>
          <a:ln w="9525">
            <a:noFill/>
            <a:miter lim="800000"/>
            <a:headEnd/>
            <a:tailEnd/>
          </a:ln>
        </p:spPr>
      </p:pic>
      <p:pic>
        <p:nvPicPr>
          <p:cNvPr id="7" name="Picture 5" descr="Groupe 3 042a"/>
          <p:cNvPicPr>
            <a:picLocks noChangeAspect="1" noChangeArrowheads="1"/>
          </p:cNvPicPr>
          <p:nvPr/>
        </p:nvPicPr>
        <p:blipFill>
          <a:blip r:embed="rId5" cstate="print"/>
          <a:srcRect/>
          <a:stretch>
            <a:fillRect/>
          </a:stretch>
        </p:blipFill>
        <p:spPr bwMode="auto">
          <a:xfrm>
            <a:off x="107504" y="3501008"/>
            <a:ext cx="4321175" cy="3241675"/>
          </a:xfrm>
          <a:prstGeom prst="rect">
            <a:avLst/>
          </a:prstGeom>
          <a:noFill/>
          <a:ln w="9525">
            <a:noFill/>
            <a:miter lim="800000"/>
            <a:headEnd/>
            <a:tailEnd/>
          </a:ln>
        </p:spPr>
      </p:pic>
      <p:pic>
        <p:nvPicPr>
          <p:cNvPr id="3074" name="Picture 2" descr="C:\Documents and Settings\cvhej\My Documents\My Pictures\elsewhere\Lao_PB020037.JPG"/>
          <p:cNvPicPr>
            <a:picLocks noChangeAspect="1" noChangeArrowheads="1"/>
          </p:cNvPicPr>
          <p:nvPr/>
        </p:nvPicPr>
        <p:blipFill>
          <a:blip r:embed="rId6" cstate="print"/>
          <a:srcRect/>
          <a:stretch>
            <a:fillRect/>
          </a:stretch>
        </p:blipFill>
        <p:spPr bwMode="auto">
          <a:xfrm>
            <a:off x="5148064" y="3861048"/>
            <a:ext cx="3888432" cy="2916324"/>
          </a:xfrm>
          <a:prstGeom prst="rect">
            <a:avLst/>
          </a:prstGeom>
          <a:noFill/>
        </p:spPr>
      </p:pic>
      <p:sp>
        <p:nvSpPr>
          <p:cNvPr id="8" name="TextBox 7"/>
          <p:cNvSpPr txBox="1"/>
          <p:nvPr/>
        </p:nvSpPr>
        <p:spPr>
          <a:xfrm>
            <a:off x="3707904" y="3212976"/>
            <a:ext cx="2232248" cy="523220"/>
          </a:xfrm>
          <a:prstGeom prst="rect">
            <a:avLst/>
          </a:prstGeom>
          <a:noFill/>
        </p:spPr>
        <p:txBody>
          <a:bodyPr wrap="square" rtlCol="0">
            <a:spAutoFit/>
          </a:bodyPr>
          <a:lstStyle/>
          <a:p>
            <a:pPr algn="r"/>
            <a:r>
              <a:rPr lang="en-GB" sz="1400" i="1" dirty="0" smtClean="0"/>
              <a:t>Photo: Handicap International Sri Lanka</a:t>
            </a:r>
            <a:endParaRPr lang="en-GB" sz="1400" i="1"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000" dirty="0" smtClean="0"/>
              <a:t>Definition of disability </a:t>
            </a:r>
            <a:endParaRPr lang="en-GB" sz="4000" dirty="0"/>
          </a:p>
        </p:txBody>
      </p:sp>
      <p:sp>
        <p:nvSpPr>
          <p:cNvPr id="4" name="Content Placeholder 2"/>
          <p:cNvSpPr txBox="1">
            <a:spLocks/>
          </p:cNvSpPr>
          <p:nvPr/>
        </p:nvSpPr>
        <p:spPr bwMode="auto">
          <a:xfrm>
            <a:off x="685800" y="1981200"/>
            <a:ext cx="7918450" cy="45441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defRPr/>
            </a:pPr>
            <a:r>
              <a:rPr kumimoji="0" lang="en-US" sz="3200" b="0" i="0" u="none" strike="noStrike" kern="1200" cap="none" spc="0" normalizeH="0" baseline="0" noProof="0" dirty="0" smtClean="0">
                <a:ln>
                  <a:noFill/>
                </a:ln>
                <a:solidFill>
                  <a:srgbClr val="000066"/>
                </a:solidFill>
                <a:effectLst/>
                <a:uLnTx/>
                <a:uFillTx/>
                <a:latin typeface="+mn-lt"/>
                <a:ea typeface="+mn-ea"/>
                <a:cs typeface="+mn-cs"/>
              </a:rPr>
              <a:t>“Persons with disabilities include those who have long-term </a:t>
            </a:r>
            <a:r>
              <a:rPr kumimoji="0" lang="en-US" sz="3200" b="1" i="0" u="none" strike="noStrike" kern="1200" cap="none" spc="0" normalizeH="0" baseline="0" noProof="0" dirty="0" smtClean="0">
                <a:ln>
                  <a:noFill/>
                </a:ln>
                <a:solidFill>
                  <a:srgbClr val="000066"/>
                </a:solidFill>
                <a:effectLst/>
                <a:uLnTx/>
                <a:uFillTx/>
                <a:latin typeface="+mn-lt"/>
                <a:ea typeface="+mn-ea"/>
                <a:cs typeface="+mn-cs"/>
              </a:rPr>
              <a:t>physical, mental, intellectual </a:t>
            </a:r>
            <a:r>
              <a:rPr kumimoji="0" lang="en-US" sz="3200" i="0" u="none" strike="noStrike" kern="1200" cap="none" spc="0" normalizeH="0" baseline="0" noProof="0" dirty="0" smtClean="0">
                <a:ln>
                  <a:noFill/>
                </a:ln>
                <a:solidFill>
                  <a:srgbClr val="000066"/>
                </a:solidFill>
                <a:effectLst/>
                <a:uLnTx/>
                <a:uFillTx/>
                <a:latin typeface="+mn-lt"/>
                <a:ea typeface="+mn-ea"/>
                <a:cs typeface="+mn-cs"/>
              </a:rPr>
              <a:t>or</a:t>
            </a:r>
            <a:r>
              <a:rPr kumimoji="0" lang="en-US" sz="3200" b="1" i="0" u="none" strike="noStrike" kern="1200" cap="none" spc="0" normalizeH="0" baseline="0" noProof="0" dirty="0" smtClean="0">
                <a:ln>
                  <a:noFill/>
                </a:ln>
                <a:solidFill>
                  <a:srgbClr val="000066"/>
                </a:solidFill>
                <a:effectLst/>
                <a:uLnTx/>
                <a:uFillTx/>
                <a:latin typeface="+mn-lt"/>
                <a:ea typeface="+mn-ea"/>
                <a:cs typeface="+mn-cs"/>
              </a:rPr>
              <a:t> sensory impairments </a:t>
            </a:r>
            <a:r>
              <a:rPr kumimoji="0" lang="en-US" sz="3200" b="0" i="0" u="none" strike="noStrike" kern="1200" cap="none" spc="0" normalizeH="0" baseline="0" noProof="0" dirty="0" smtClean="0">
                <a:ln>
                  <a:noFill/>
                </a:ln>
                <a:solidFill>
                  <a:srgbClr val="000066"/>
                </a:solidFill>
                <a:effectLst/>
                <a:uLnTx/>
                <a:uFillTx/>
                <a:latin typeface="+mn-lt"/>
                <a:ea typeface="+mn-ea"/>
                <a:cs typeface="+mn-cs"/>
              </a:rPr>
              <a:t>which </a:t>
            </a:r>
            <a:r>
              <a:rPr kumimoji="0" lang="en-US" sz="3200" b="1" i="1" u="none" strike="noStrike" kern="1200" cap="none" spc="0" normalizeH="0" baseline="0" noProof="0" dirty="0" smtClean="0">
                <a:ln>
                  <a:noFill/>
                </a:ln>
                <a:solidFill>
                  <a:srgbClr val="FF0000"/>
                </a:solidFill>
                <a:effectLst/>
                <a:uLnTx/>
                <a:uFillTx/>
                <a:latin typeface="+mn-lt"/>
                <a:ea typeface="+mn-ea"/>
                <a:cs typeface="+mn-cs"/>
              </a:rPr>
              <a:t>in interaction with various barriers </a:t>
            </a:r>
            <a:r>
              <a:rPr kumimoji="0" lang="en-US" sz="3200" b="0" i="0" u="none" strike="noStrike" kern="1200" cap="none" spc="0" normalizeH="0" baseline="0" noProof="0" dirty="0" smtClean="0">
                <a:ln>
                  <a:noFill/>
                </a:ln>
                <a:solidFill>
                  <a:srgbClr val="000066"/>
                </a:solidFill>
                <a:effectLst/>
                <a:uLnTx/>
                <a:uFillTx/>
                <a:latin typeface="+mn-lt"/>
                <a:ea typeface="+mn-ea"/>
                <a:cs typeface="+mn-cs"/>
              </a:rPr>
              <a:t>may hinder their full and effective participation in society on an equal basis with others.”</a:t>
            </a:r>
          </a:p>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defRPr/>
            </a:pPr>
            <a:endParaRPr kumimoji="0" lang="en-US" sz="3200" b="0" i="0" u="none" strike="noStrike" kern="1200" cap="none" spc="0" normalizeH="0" baseline="0" noProof="0" dirty="0" smtClean="0">
              <a:ln>
                <a:noFill/>
              </a:ln>
              <a:solidFill>
                <a:srgbClr val="000066"/>
              </a:solidFill>
              <a:effectLst/>
              <a:uLnTx/>
              <a:uFillTx/>
              <a:latin typeface="+mn-lt"/>
              <a:ea typeface="+mn-ea"/>
              <a:cs typeface="+mn-cs"/>
            </a:endParaRPr>
          </a:p>
          <a:p>
            <a:pPr algn="r">
              <a:spcBef>
                <a:spcPct val="20000"/>
              </a:spcBef>
              <a:defRPr/>
            </a:pPr>
            <a:r>
              <a:rPr lang="en-US" sz="2000" dirty="0" smtClean="0">
                <a:solidFill>
                  <a:srgbClr val="000066"/>
                </a:solidFill>
              </a:rPr>
              <a:t>(UN Convention on the Rights of Persons with Disabilities)</a:t>
            </a:r>
          </a:p>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defRPr/>
            </a:pPr>
            <a:endParaRPr kumimoji="0" lang="en-AU" sz="2800" b="0" i="0" u="none" strike="noStrike" kern="0" cap="none" spc="0" normalizeH="0" baseline="0" noProof="0" dirty="0" smtClean="0">
              <a:ln>
                <a:noFill/>
              </a:ln>
              <a:solidFill>
                <a:srgbClr val="000066"/>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kern="0" cap="none" spc="0" normalizeH="0" baseline="0" noProof="0" dirty="0">
              <a:ln>
                <a:noFill/>
              </a:ln>
              <a:solidFill>
                <a:srgbClr val="000066"/>
              </a:solidFill>
              <a:effectLst/>
              <a:uLnTx/>
              <a:uFillTx/>
              <a:latin typeface="+mn-lt"/>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p:cNvSpPr>
            <a:spLocks noGrp="1"/>
          </p:cNvSpPr>
          <p:nvPr>
            <p:ph type="title"/>
          </p:nvPr>
        </p:nvSpPr>
        <p:spPr>
          <a:xfrm>
            <a:off x="251520" y="0"/>
            <a:ext cx="8229600" cy="1143000"/>
          </a:xfrm>
        </p:spPr>
        <p:txBody>
          <a:bodyPr/>
          <a:lstStyle/>
          <a:p>
            <a:r>
              <a:rPr lang="en-GB" dirty="0" smtClean="0"/>
              <a:t>Individual models of disability</a:t>
            </a:r>
            <a:endParaRPr lang="en-GB" dirty="0"/>
          </a:p>
        </p:txBody>
      </p:sp>
      <p:sp>
        <p:nvSpPr>
          <p:cNvPr id="15" name="Text Placeholder 14"/>
          <p:cNvSpPr>
            <a:spLocks noGrp="1"/>
          </p:cNvSpPr>
          <p:nvPr>
            <p:ph type="body" idx="1"/>
          </p:nvPr>
        </p:nvSpPr>
        <p:spPr>
          <a:xfrm>
            <a:off x="251520" y="4725144"/>
            <a:ext cx="4040188" cy="639762"/>
          </a:xfrm>
        </p:spPr>
        <p:txBody>
          <a:bodyPr/>
          <a:lstStyle/>
          <a:p>
            <a:pPr>
              <a:buFont typeface="Arial" pitchFamily="34" charset="0"/>
              <a:buChar char="•"/>
            </a:pPr>
            <a:r>
              <a:rPr lang="en-GB" sz="1800" b="0" dirty="0" smtClean="0"/>
              <a:t> Activities focus on ‘fixing’ - curing or rehabilitating the disabled person so they can join ‘normal’ society</a:t>
            </a:r>
          </a:p>
          <a:p>
            <a:pPr>
              <a:buFont typeface="Arial" pitchFamily="34" charset="0"/>
              <a:buChar char="•"/>
            </a:pPr>
            <a:r>
              <a:rPr lang="en-GB" sz="1800" b="0" dirty="0" smtClean="0"/>
              <a:t> Segregates disabled people from mainstream society</a:t>
            </a:r>
            <a:endParaRPr lang="en-GB" sz="1800" dirty="0"/>
          </a:p>
        </p:txBody>
      </p:sp>
      <p:pic>
        <p:nvPicPr>
          <p:cNvPr id="3076" name="Picture 4"/>
          <p:cNvPicPr>
            <a:picLocks noGrp="1" noChangeAspect="1" noChangeArrowheads="1"/>
          </p:cNvPicPr>
          <p:nvPr>
            <p:ph sz="half" idx="2"/>
          </p:nvPr>
        </p:nvPicPr>
        <p:blipFill>
          <a:blip r:embed="rId2" cstate="print"/>
          <a:stretch>
            <a:fillRect/>
          </a:stretch>
        </p:blipFill>
        <p:spPr bwMode="auto">
          <a:xfrm>
            <a:off x="251520" y="990936"/>
            <a:ext cx="4040188" cy="2726096"/>
          </a:xfrm>
          <a:prstGeom prst="rect">
            <a:avLst/>
          </a:prstGeom>
          <a:noFill/>
          <a:ln w="9525">
            <a:solidFill>
              <a:srgbClr val="000066"/>
            </a:solidFill>
            <a:miter lim="800000"/>
            <a:headEnd/>
            <a:tailEnd/>
          </a:ln>
        </p:spPr>
      </p:pic>
      <p:sp>
        <p:nvSpPr>
          <p:cNvPr id="16" name="Text Placeholder 15"/>
          <p:cNvSpPr>
            <a:spLocks noGrp="1"/>
          </p:cNvSpPr>
          <p:nvPr>
            <p:ph type="body" sz="quarter" idx="3"/>
          </p:nvPr>
        </p:nvSpPr>
        <p:spPr>
          <a:xfrm>
            <a:off x="4644008" y="5237510"/>
            <a:ext cx="4041775" cy="639762"/>
          </a:xfrm>
        </p:spPr>
        <p:txBody>
          <a:bodyPr/>
          <a:lstStyle/>
          <a:p>
            <a:pPr>
              <a:buFont typeface="Arial" pitchFamily="34" charset="0"/>
              <a:buChar char="•"/>
            </a:pPr>
            <a:r>
              <a:rPr lang="en-GB" sz="1800" b="0" dirty="0" smtClean="0"/>
              <a:t> Activities focus on ‘helping’ the disabled person who is a helpless recipient and outside ‘normal’ society</a:t>
            </a:r>
          </a:p>
          <a:p>
            <a:pPr>
              <a:buFont typeface="Arial" pitchFamily="34" charset="0"/>
              <a:buChar char="•"/>
            </a:pPr>
            <a:r>
              <a:rPr lang="en-GB" sz="1800" b="0" dirty="0" smtClean="0"/>
              <a:t> Disabled people are seen as helpless, unfortunate, dependent, suffering</a:t>
            </a:r>
          </a:p>
          <a:p>
            <a:pPr>
              <a:buFont typeface="Arial" pitchFamily="34" charset="0"/>
              <a:buChar char="•"/>
            </a:pPr>
            <a:r>
              <a:rPr lang="en-GB" sz="1800" b="0" dirty="0" smtClean="0"/>
              <a:t> Seen as needing pity and charity</a:t>
            </a:r>
            <a:endParaRPr lang="en-GB" sz="1800" b="0" dirty="0"/>
          </a:p>
        </p:txBody>
      </p:sp>
      <p:pic>
        <p:nvPicPr>
          <p:cNvPr id="3077" name="Picture 5"/>
          <p:cNvPicPr>
            <a:picLocks noGrp="1" noChangeAspect="1" noChangeArrowheads="1"/>
          </p:cNvPicPr>
          <p:nvPr>
            <p:ph sz="quarter" idx="4"/>
          </p:nvPr>
        </p:nvPicPr>
        <p:blipFill>
          <a:blip r:embed="rId3" cstate="print"/>
          <a:stretch>
            <a:fillRect/>
          </a:stretch>
        </p:blipFill>
        <p:spPr bwMode="auto">
          <a:xfrm>
            <a:off x="4644008" y="980728"/>
            <a:ext cx="4041775" cy="2682457"/>
          </a:xfrm>
          <a:prstGeom prst="rect">
            <a:avLst/>
          </a:prstGeom>
          <a:noFill/>
          <a:ln w="9525">
            <a:solidFill>
              <a:srgbClr val="000066"/>
            </a:solidFill>
            <a:miter lim="800000"/>
            <a:headEnd/>
            <a:tailEnd/>
          </a:ln>
        </p:spPr>
      </p:pic>
      <p:sp>
        <p:nvSpPr>
          <p:cNvPr id="18" name="Text Placeholder 15"/>
          <p:cNvSpPr txBox="1">
            <a:spLocks/>
          </p:cNvSpPr>
          <p:nvPr/>
        </p:nvSpPr>
        <p:spPr bwMode="auto">
          <a:xfrm>
            <a:off x="2843808" y="5949280"/>
            <a:ext cx="5832648" cy="5040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20000"/>
              </a:spcBef>
              <a:spcAft>
                <a:spcPct val="0"/>
              </a:spcAft>
              <a:buClrTx/>
              <a:buSzTx/>
              <a:tabLst/>
              <a:defRPr/>
            </a:pPr>
            <a:r>
              <a:rPr kumimoji="0" lang="en-GB" sz="1600" b="0" i="1" u="none" strike="noStrike" kern="0" cap="none" spc="0" normalizeH="0" baseline="0" noProof="0" dirty="0" smtClean="0">
                <a:ln>
                  <a:noFill/>
                </a:ln>
                <a:solidFill>
                  <a:srgbClr val="000066"/>
                </a:solidFill>
                <a:effectLst/>
                <a:uLnTx/>
                <a:uFillTx/>
                <a:latin typeface="+mn-lt"/>
                <a:ea typeface="+mn-ea"/>
                <a:cs typeface="+mn-cs"/>
              </a:rPr>
              <a:t>Adapted from: World Vision (2011) Travelling Together</a:t>
            </a:r>
            <a:endParaRPr kumimoji="0" lang="en-GB" sz="1600" b="0" i="1" u="none" strike="noStrike" kern="0" cap="none" spc="0" normalizeH="0" baseline="0" noProof="0" dirty="0">
              <a:ln>
                <a:noFill/>
              </a:ln>
              <a:solidFill>
                <a:srgbClr val="000066"/>
              </a:solidFill>
              <a:effectLst/>
              <a:uLnTx/>
              <a:uFillTx/>
              <a:latin typeface="+mn-lt"/>
              <a:ea typeface="+mn-ea"/>
              <a:cs typeface="+mn-cs"/>
            </a:endParaRPr>
          </a:p>
        </p:txBody>
      </p:sp>
      <p:pic>
        <p:nvPicPr>
          <p:cNvPr id="19" name="Picture 2" descr="WATERAID_COL_LOGO.jpg"/>
          <p:cNvPicPr>
            <a:picLocks noChangeAspect="1" noChangeArrowheads="1"/>
          </p:cNvPicPr>
          <p:nvPr/>
        </p:nvPicPr>
        <p:blipFill>
          <a:blip r:embed="rId4" cstate="print"/>
          <a:srcRect/>
          <a:stretch>
            <a:fillRect/>
          </a:stretch>
        </p:blipFill>
        <p:spPr bwMode="auto">
          <a:xfrm>
            <a:off x="35496" y="6510988"/>
            <a:ext cx="1475656" cy="302388"/>
          </a:xfrm>
          <a:prstGeom prst="rect">
            <a:avLst/>
          </a:prstGeom>
          <a:noFill/>
          <a:ln w="9525">
            <a:noFill/>
            <a:miter lim="800000"/>
            <a:headEnd/>
            <a:tailEnd/>
          </a:ln>
        </p:spPr>
      </p:pic>
      <p:pic>
        <p:nvPicPr>
          <p:cNvPr id="20" name="Picture 9" descr="WEDC09-RGB-SMALL"/>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233221" y="6312743"/>
            <a:ext cx="803275" cy="42862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lstStyle/>
          <a:p>
            <a:r>
              <a:rPr lang="en-GB" sz="4000" dirty="0" smtClean="0"/>
              <a:t>Social Model of Disability</a:t>
            </a:r>
            <a:endParaRPr lang="en-GB" sz="4000" dirty="0"/>
          </a:p>
        </p:txBody>
      </p:sp>
      <p:sp>
        <p:nvSpPr>
          <p:cNvPr id="3" name="Text Placeholder 2"/>
          <p:cNvSpPr>
            <a:spLocks noGrp="1"/>
          </p:cNvSpPr>
          <p:nvPr>
            <p:ph type="body" idx="1"/>
          </p:nvPr>
        </p:nvSpPr>
        <p:spPr>
          <a:xfrm>
            <a:off x="683568" y="4725144"/>
            <a:ext cx="8208912" cy="1512168"/>
          </a:xfrm>
        </p:spPr>
        <p:txBody>
          <a:bodyPr/>
          <a:lstStyle/>
          <a:p>
            <a:pPr>
              <a:buFont typeface="Arial" pitchFamily="34" charset="0"/>
              <a:buChar char="•"/>
            </a:pPr>
            <a:r>
              <a:rPr lang="en-GB" sz="1800" b="0" dirty="0" smtClean="0"/>
              <a:t> Activities focus on inclusion – disabled people are part of society</a:t>
            </a:r>
          </a:p>
          <a:p>
            <a:pPr>
              <a:buFont typeface="Arial" pitchFamily="34" charset="0"/>
              <a:buChar char="•"/>
            </a:pPr>
            <a:r>
              <a:rPr lang="en-GB" sz="1800" b="0" dirty="0" smtClean="0"/>
              <a:t> Disabled people’s needs and rights are the same as those of non-disabled people – love, education, employment</a:t>
            </a:r>
          </a:p>
          <a:p>
            <a:pPr>
              <a:buFont typeface="Arial" pitchFamily="34" charset="0"/>
              <a:buChar char="•"/>
            </a:pPr>
            <a:r>
              <a:rPr lang="en-GB" sz="1800" b="0" dirty="0" smtClean="0"/>
              <a:t> Activities focus on </a:t>
            </a:r>
            <a:r>
              <a:rPr lang="en-GB" sz="1800" b="0" dirty="0" smtClean="0">
                <a:solidFill>
                  <a:srgbClr val="FF0000"/>
                </a:solidFill>
              </a:rPr>
              <a:t>identifying and removing barriers that prevent inclusion </a:t>
            </a:r>
            <a:r>
              <a:rPr lang="en-GB" sz="1800" b="0" dirty="0" smtClean="0"/>
              <a:t>– attitudinal, environmental and institutional</a:t>
            </a:r>
            <a:endParaRPr lang="en-GB" sz="1800" b="0" dirty="0"/>
          </a:p>
        </p:txBody>
      </p:sp>
      <p:pic>
        <p:nvPicPr>
          <p:cNvPr id="4100" name="Picture 4"/>
          <p:cNvPicPr>
            <a:picLocks noChangeAspect="1" noChangeArrowheads="1"/>
          </p:cNvPicPr>
          <p:nvPr/>
        </p:nvPicPr>
        <p:blipFill>
          <a:blip r:embed="rId2" cstate="print"/>
          <a:srcRect/>
          <a:stretch>
            <a:fillRect/>
          </a:stretch>
        </p:blipFill>
        <p:spPr bwMode="auto">
          <a:xfrm>
            <a:off x="1979712" y="1124745"/>
            <a:ext cx="4248472" cy="3497908"/>
          </a:xfrm>
          <a:prstGeom prst="rect">
            <a:avLst/>
          </a:prstGeom>
          <a:noFill/>
          <a:ln w="9525">
            <a:noFill/>
            <a:miter lim="800000"/>
            <a:headEnd/>
            <a:tailEnd/>
          </a:ln>
        </p:spPr>
      </p:pic>
      <p:sp>
        <p:nvSpPr>
          <p:cNvPr id="11" name="Text Placeholder 15"/>
          <p:cNvSpPr txBox="1">
            <a:spLocks/>
          </p:cNvSpPr>
          <p:nvPr/>
        </p:nvSpPr>
        <p:spPr bwMode="auto">
          <a:xfrm>
            <a:off x="3059832" y="6021288"/>
            <a:ext cx="5616624" cy="5040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tabLst/>
              <a:defRPr/>
            </a:pPr>
            <a:r>
              <a:rPr kumimoji="0" lang="en-GB" sz="1600" b="0" i="1" u="none" strike="noStrike" kern="0" cap="none" spc="0" normalizeH="0" baseline="0" noProof="0" dirty="0" smtClean="0">
                <a:ln>
                  <a:noFill/>
                </a:ln>
                <a:solidFill>
                  <a:srgbClr val="000066"/>
                </a:solidFill>
                <a:effectLst/>
                <a:uLnTx/>
                <a:uFillTx/>
                <a:latin typeface="+mn-lt"/>
                <a:ea typeface="+mn-ea"/>
                <a:cs typeface="+mn-cs"/>
              </a:rPr>
              <a:t>Adapted from: World Vision (2011) Travelling Together</a:t>
            </a:r>
            <a:endParaRPr kumimoji="0" lang="en-GB" sz="1600" b="0" i="1" u="none" strike="noStrike" kern="0" cap="none" spc="0" normalizeH="0" baseline="0" noProof="0" dirty="0">
              <a:ln>
                <a:noFill/>
              </a:ln>
              <a:solidFill>
                <a:srgbClr val="000066"/>
              </a:solidFill>
              <a:effectLst/>
              <a:uLnTx/>
              <a:uFillTx/>
              <a:latin typeface="+mn-lt"/>
              <a:ea typeface="+mn-ea"/>
              <a:cs typeface="+mn-cs"/>
            </a:endParaRPr>
          </a:p>
        </p:txBody>
      </p:sp>
      <p:pic>
        <p:nvPicPr>
          <p:cNvPr id="13" name="Picture 9" descr="WEDC09-RGB-SMALL"/>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33221" y="6312743"/>
            <a:ext cx="803275" cy="42862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18488" cy="863600"/>
          </a:xfrm>
        </p:spPr>
        <p:txBody>
          <a:bodyPr/>
          <a:lstStyle/>
          <a:p>
            <a:pPr algn="ctr"/>
            <a:r>
              <a:rPr lang="en-GB" sz="4000" dirty="0" smtClean="0"/>
              <a:t>Poverty and Disability</a:t>
            </a:r>
            <a:endParaRPr lang="en-GB" sz="4000" dirty="0"/>
          </a:p>
        </p:txBody>
      </p:sp>
      <p:sp>
        <p:nvSpPr>
          <p:cNvPr id="5" name="Rectangle 4"/>
          <p:cNvSpPr/>
          <p:nvPr/>
        </p:nvSpPr>
        <p:spPr>
          <a:xfrm>
            <a:off x="6588224" y="6228020"/>
            <a:ext cx="1364476" cy="369332"/>
          </a:xfrm>
          <a:prstGeom prst="rect">
            <a:avLst/>
          </a:prstGeom>
        </p:spPr>
        <p:txBody>
          <a:bodyPr wrap="none">
            <a:spAutoFit/>
          </a:bodyPr>
          <a:lstStyle/>
          <a:p>
            <a:pPr algn="r" eaLnBrk="1" hangingPunct="1">
              <a:spcBef>
                <a:spcPct val="50000"/>
              </a:spcBef>
            </a:pPr>
            <a:r>
              <a:rPr lang="en-AU" i="1" dirty="0" smtClean="0"/>
              <a:t>DFID, 2000</a:t>
            </a:r>
            <a:endParaRPr lang="en-AU" i="1" dirty="0"/>
          </a:p>
        </p:txBody>
      </p:sp>
      <p:pic>
        <p:nvPicPr>
          <p:cNvPr id="1026" name="Picture 2" descr="C:\Documents and Settings\cvhej\My Documents\My Pictures\Ken's 10.01.05\DP_1.1.jpg"/>
          <p:cNvPicPr>
            <a:picLocks noGrp="1" noChangeAspect="1" noChangeArrowheads="1"/>
          </p:cNvPicPr>
          <p:nvPr>
            <p:ph idx="1"/>
          </p:nvPr>
        </p:nvPicPr>
        <p:blipFill>
          <a:blip r:embed="rId2" cstate="print"/>
          <a:srcRect/>
          <a:stretch>
            <a:fillRect/>
          </a:stretch>
        </p:blipFill>
        <p:spPr bwMode="auto">
          <a:xfrm>
            <a:off x="535078" y="1196751"/>
            <a:ext cx="7925354" cy="5040561"/>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a:xfrm>
            <a:off x="381000" y="381000"/>
            <a:ext cx="8295456" cy="1319213"/>
          </a:xfrm>
        </p:spPr>
        <p:txBody>
          <a:bodyPr/>
          <a:lstStyle/>
          <a:p>
            <a:r>
              <a:rPr lang="en-GB" sz="4000" b="1" dirty="0" smtClean="0">
                <a:solidFill>
                  <a:srgbClr val="333399"/>
                </a:solidFill>
              </a:rPr>
              <a:t>Arguments for making WASH services accessible and inclusive</a:t>
            </a:r>
            <a:endParaRPr lang="en-GB" sz="4000" b="1" dirty="0">
              <a:solidFill>
                <a:srgbClr val="333399"/>
              </a:solidFill>
            </a:endParaRPr>
          </a:p>
        </p:txBody>
      </p:sp>
      <p:sp>
        <p:nvSpPr>
          <p:cNvPr id="234499" name="Rectangle 3"/>
          <p:cNvSpPr>
            <a:spLocks noGrp="1" noChangeArrowheads="1"/>
          </p:cNvSpPr>
          <p:nvPr>
            <p:ph type="body" idx="1"/>
          </p:nvPr>
        </p:nvSpPr>
        <p:spPr>
          <a:xfrm>
            <a:off x="539750" y="1772816"/>
            <a:ext cx="8208963" cy="4537099"/>
          </a:xfrm>
        </p:spPr>
        <p:txBody>
          <a:bodyPr/>
          <a:lstStyle/>
          <a:p>
            <a:pPr>
              <a:lnSpc>
                <a:spcPct val="90000"/>
              </a:lnSpc>
              <a:spcAft>
                <a:spcPct val="10000"/>
              </a:spcAft>
            </a:pPr>
            <a:r>
              <a:rPr lang="en-GB" b="1" i="1" dirty="0" smtClean="0">
                <a:solidFill>
                  <a:srgbClr val="FF0000"/>
                </a:solidFill>
              </a:rPr>
              <a:t>Poverty reduction: </a:t>
            </a:r>
            <a:r>
              <a:rPr lang="en-GB" dirty="0" smtClean="0"/>
              <a:t>Inclusive facilities reduce workload of family, open up educational &amp; employment opportunities</a:t>
            </a:r>
          </a:p>
          <a:p>
            <a:pPr>
              <a:lnSpc>
                <a:spcPct val="90000"/>
              </a:lnSpc>
              <a:spcAft>
                <a:spcPct val="10000"/>
              </a:spcAft>
            </a:pPr>
            <a:r>
              <a:rPr lang="en-GB" b="1" i="1" dirty="0" smtClean="0">
                <a:solidFill>
                  <a:srgbClr val="FF0000"/>
                </a:solidFill>
              </a:rPr>
              <a:t>Health: </a:t>
            </a:r>
            <a:r>
              <a:rPr lang="en-GB" dirty="0" smtClean="0"/>
              <a:t>Unhygienic sanitation practices affect everyone, but they affect disabled people even more</a:t>
            </a:r>
          </a:p>
          <a:p>
            <a:pPr>
              <a:lnSpc>
                <a:spcPct val="90000"/>
              </a:lnSpc>
              <a:spcAft>
                <a:spcPct val="10000"/>
              </a:spcAft>
            </a:pPr>
            <a:r>
              <a:rPr lang="en-GB" b="1" i="1" dirty="0" smtClean="0">
                <a:solidFill>
                  <a:srgbClr val="FF0000"/>
                </a:solidFill>
              </a:rPr>
              <a:t>Educational:  </a:t>
            </a:r>
            <a:r>
              <a:rPr lang="en-GB" dirty="0" smtClean="0"/>
              <a:t>Disabled children often drop out or refused admission due to lack of accessible sanitation</a:t>
            </a:r>
          </a:p>
          <a:p>
            <a:pPr>
              <a:lnSpc>
                <a:spcPct val="90000"/>
              </a:lnSpc>
              <a:spcAft>
                <a:spcPct val="10000"/>
              </a:spcAft>
            </a:pPr>
            <a:r>
              <a:rPr lang="en-GB" b="1" i="1" dirty="0" smtClean="0">
                <a:solidFill>
                  <a:srgbClr val="FF0000"/>
                </a:solidFill>
              </a:rPr>
              <a:t>Economic</a:t>
            </a:r>
            <a:r>
              <a:rPr lang="en-GB" b="1" dirty="0" smtClean="0">
                <a:solidFill>
                  <a:srgbClr val="FF0000"/>
                </a:solidFill>
              </a:rPr>
              <a:t>: </a:t>
            </a:r>
            <a:r>
              <a:rPr lang="en-GB" dirty="0" smtClean="0"/>
              <a:t>The cost of making facilities inclusive is minimal compared to the costs of exclusion</a:t>
            </a:r>
          </a:p>
          <a:p>
            <a:pPr>
              <a:lnSpc>
                <a:spcPct val="90000"/>
              </a:lnSpc>
              <a:spcAft>
                <a:spcPct val="10000"/>
              </a:spcAft>
            </a:pPr>
            <a:r>
              <a:rPr lang="en-GB" b="1" i="1" dirty="0" smtClean="0">
                <a:solidFill>
                  <a:srgbClr val="FF0000"/>
                </a:solidFill>
              </a:rPr>
              <a:t>Rights</a:t>
            </a:r>
            <a:r>
              <a:rPr lang="en-GB" b="1" dirty="0" smtClean="0">
                <a:solidFill>
                  <a:srgbClr val="FF0000"/>
                </a:solidFill>
              </a:rPr>
              <a:t>: </a:t>
            </a:r>
            <a:r>
              <a:rPr lang="en-GB" dirty="0" smtClean="0"/>
              <a:t>Water is a human right for all, </a:t>
            </a:r>
            <a:r>
              <a:rPr lang="en-GB" i="1" dirty="0" smtClean="0"/>
              <a:t>including disabled people</a:t>
            </a:r>
            <a:r>
              <a:rPr lang="en-GB" dirty="0" smtClean="0"/>
              <a:t> (CRC, UN CRPD)</a:t>
            </a:r>
            <a:endParaRPr lang="en-GB" i="1" dirty="0" smtClean="0"/>
          </a:p>
          <a:p>
            <a:pPr marL="342900" lvl="1" indent="-342900">
              <a:lnSpc>
                <a:spcPct val="90000"/>
              </a:lnSpc>
              <a:spcAft>
                <a:spcPct val="10000"/>
              </a:spcAft>
              <a:buNone/>
            </a:pPr>
            <a:r>
              <a:rPr lang="en-GB" b="1" i="1" dirty="0" smtClean="0">
                <a:solidFill>
                  <a:srgbClr val="FF0000"/>
                </a:solidFill>
              </a:rPr>
              <a:t>Gender: </a:t>
            </a:r>
            <a:r>
              <a:rPr lang="en-GB" dirty="0" smtClean="0"/>
              <a:t>Disability and HIV/AIDS are gender issues; benefits to all..... </a:t>
            </a:r>
          </a:p>
        </p:txBody>
      </p:sp>
      <p:pic>
        <p:nvPicPr>
          <p:cNvPr id="5" name="Picture 9" descr="WEDC09-RGB-SMAL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33221" y="6312743"/>
            <a:ext cx="803275" cy="42862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44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44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44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44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4499">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44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499"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8&quot;/&gt;&lt;/object&gt;&lt;object type=&quot;3&quot; unique_id=&quot;10005&quot;&gt;&lt;property id=&quot;20148&quot; value=&quot;5&quot;/&gt;&lt;property id=&quot;20300&quot; value=&quot;Slide 2 - &amp;quot;Main heading&amp;quot;&quot;/&gt;&lt;property id=&quot;20307&quot; value=&quot;259&quot;/&gt;&lt;/object&gt;&lt;/object&gt;&lt;/object&gt;&lt;/database&gt;"/>
  <p:tag name="SECTOMILLISECCONVERTED" val="1"/>
</p:tagLst>
</file>

<file path=ppt/theme/theme1.xml><?xml version="1.0" encoding="utf-8"?>
<a:theme xmlns:a="http://schemas.openxmlformats.org/drawingml/2006/main" name="WEDC10a">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WEDC10a</Template>
  <TotalTime>861</TotalTime>
  <Words>1889</Words>
  <Application>Microsoft Office PowerPoint</Application>
  <PresentationFormat>On-screen Show (4:3)</PresentationFormat>
  <Paragraphs>243</Paragraphs>
  <Slides>36</Slides>
  <Notes>18</Notes>
  <HiddenSlides>0</HiddenSlides>
  <MMClips>0</MMClips>
  <ScaleCrop>false</ScaleCrop>
  <HeadingPairs>
    <vt:vector size="4" baseType="variant">
      <vt:variant>
        <vt:lpstr>Theme</vt:lpstr>
      </vt:variant>
      <vt:variant>
        <vt:i4>2</vt:i4>
      </vt:variant>
      <vt:variant>
        <vt:lpstr>Slide Titles</vt:lpstr>
      </vt:variant>
      <vt:variant>
        <vt:i4>36</vt:i4>
      </vt:variant>
    </vt:vector>
  </HeadingPairs>
  <TitlesOfParts>
    <vt:vector size="38" baseType="lpstr">
      <vt:lpstr>WEDC10a</vt:lpstr>
      <vt:lpstr>Default Design</vt:lpstr>
      <vt:lpstr>WASH and people with disabilities</vt:lpstr>
      <vt:lpstr>Quick poll</vt:lpstr>
      <vt:lpstr>Fairly typical water sources</vt:lpstr>
      <vt:lpstr>Slide 4</vt:lpstr>
      <vt:lpstr>Definition of disability </vt:lpstr>
      <vt:lpstr>Individual models of disability</vt:lpstr>
      <vt:lpstr>Social Model of Disability</vt:lpstr>
      <vt:lpstr>Poverty and Disability</vt:lpstr>
      <vt:lpstr>Arguments for making WASH services accessible and inclusive</vt:lpstr>
      <vt:lpstr>Who is affected?</vt:lpstr>
      <vt:lpstr>Who should change, individuals or services?  </vt:lpstr>
      <vt:lpstr>Barriers to inclusion</vt:lpstr>
      <vt:lpstr>What are the most significant barriers?</vt:lpstr>
      <vt:lpstr>Figure 2. Vicious cycle of barriers</vt:lpstr>
      <vt:lpstr>Physical Environment - solutions</vt:lpstr>
      <vt:lpstr>Getting there</vt:lpstr>
      <vt:lpstr>Getting in/ on</vt:lpstr>
      <vt:lpstr>Getting in - entrances</vt:lpstr>
      <vt:lpstr>Support rails/ handles</vt:lpstr>
      <vt:lpstr>Seating options – fixed or movable</vt:lpstr>
      <vt:lpstr>Water – transport, storage</vt:lpstr>
      <vt:lpstr>Approaches to improving accessibility and inclusion</vt:lpstr>
      <vt:lpstr>Public / household facilities</vt:lpstr>
      <vt:lpstr>Examples of household level solutions</vt:lpstr>
      <vt:lpstr>More household solutions</vt:lpstr>
      <vt:lpstr>Special facilities response</vt:lpstr>
      <vt:lpstr>Inclusive design response</vt:lpstr>
      <vt:lpstr>Examples of Inclusive Design approach*</vt:lpstr>
      <vt:lpstr>Examples of Inclusive Design (2)</vt:lpstr>
      <vt:lpstr>Examples of inclusive design (3)</vt:lpstr>
      <vt:lpstr>Installation makes a difference</vt:lpstr>
      <vt:lpstr>School facilities</vt:lpstr>
      <vt:lpstr>Approaches to service delivery</vt:lpstr>
      <vt:lpstr>Accessibility audits</vt:lpstr>
      <vt:lpstr>Examples of practical initiatives - Cambodia</vt:lpstr>
      <vt:lpstr>References</vt:lpstr>
    </vt:vector>
  </TitlesOfParts>
  <Company>Loughborough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Inclusive design approach v  Individual approach</dc:title>
  <dc:creator>Hazel</dc:creator>
  <cp:lastModifiedBy>Hazel</cp:lastModifiedBy>
  <cp:revision>11</cp:revision>
  <dcterms:created xsi:type="dcterms:W3CDTF">2011-11-15T11:38:35Z</dcterms:created>
  <dcterms:modified xsi:type="dcterms:W3CDTF">2011-12-12T11:24:26Z</dcterms:modified>
</cp:coreProperties>
</file>