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7" r:id="rId2"/>
    <p:sldId id="322" r:id="rId3"/>
    <p:sldId id="260" r:id="rId4"/>
    <p:sldId id="266" r:id="rId5"/>
    <p:sldId id="278" r:id="rId6"/>
    <p:sldId id="268" r:id="rId7"/>
    <p:sldId id="284" r:id="rId8"/>
    <p:sldId id="299" r:id="rId9"/>
    <p:sldId id="300" r:id="rId10"/>
    <p:sldId id="271" r:id="rId11"/>
    <p:sldId id="308" r:id="rId12"/>
    <p:sldId id="311" r:id="rId13"/>
    <p:sldId id="317" r:id="rId14"/>
    <p:sldId id="291" r:id="rId15"/>
    <p:sldId id="293" r:id="rId16"/>
    <p:sldId id="292" r:id="rId17"/>
    <p:sldId id="294" r:id="rId18"/>
    <p:sldId id="295" r:id="rId19"/>
    <p:sldId id="296" r:id="rId20"/>
    <p:sldId id="301" r:id="rId21"/>
    <p:sldId id="313" r:id="rId22"/>
    <p:sldId id="306" r:id="rId23"/>
    <p:sldId id="319" r:id="rId24"/>
    <p:sldId id="320" r:id="rId25"/>
    <p:sldId id="304" r:id="rId26"/>
    <p:sldId id="315" r:id="rId27"/>
    <p:sldId id="318" r:id="rId28"/>
    <p:sldId id="305" r:id="rId29"/>
    <p:sldId id="312" r:id="rId30"/>
    <p:sldId id="303" r:id="rId31"/>
    <p:sldId id="316" r:id="rId32"/>
    <p:sldId id="290" r:id="rId33"/>
  </p:sldIdLst>
  <p:sldSz cx="9144000" cy="6858000" type="screen4x3"/>
  <p:notesSz cx="6735763" cy="9866313"/>
  <p:defaultTextStyle>
    <a:defPPr>
      <a:defRPr lang="en-A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FFB6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autoAdjust="0"/>
    <p:restoredTop sz="58425" autoAdjust="0"/>
  </p:normalViewPr>
  <p:slideViewPr>
    <p:cSldViewPr>
      <p:cViewPr>
        <p:scale>
          <a:sx n="64" d="100"/>
          <a:sy n="64" d="100"/>
        </p:scale>
        <p:origin x="-1722" y="-10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14763" y="0"/>
            <a:ext cx="2919412" cy="49371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6FCEBF1-B799-49D4-A85C-5AFE22B1BA56}" type="datetimeFigureOut">
              <a:rPr lang="en-AU"/>
              <a:pPr/>
              <a:t>23/02/2012</a:t>
            </a:fld>
            <a:endParaRPr lang="en-AU"/>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73100" y="4686300"/>
            <a:ext cx="5389563" cy="4440238"/>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6" name="Footer Placeholder 5"/>
          <p:cNvSpPr>
            <a:spLocks noGrp="1"/>
          </p:cNvSpPr>
          <p:nvPr>
            <p:ph type="ftr" sz="quarter" idx="4"/>
          </p:nvPr>
        </p:nvSpPr>
        <p:spPr>
          <a:xfrm>
            <a:off x="0" y="9371013"/>
            <a:ext cx="2919413" cy="493712"/>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093F8C7-6EDE-4CE0-A832-E313DB7D8F3B}" type="slidenum">
              <a:rPr lang="en-AU"/>
              <a:pPr/>
              <a:t>‹#›</a:t>
            </a:fld>
            <a:endParaRPr lang="en-AU"/>
          </a:p>
        </p:txBody>
      </p:sp>
    </p:spTree>
    <p:extLst>
      <p:ext uri="{BB962C8B-B14F-4D97-AF65-F5344CB8AC3E}">
        <p14:creationId xmlns:p14="http://schemas.microsoft.com/office/powerpoint/2010/main" val="3115091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a:lstStyle/>
          <a:p>
            <a:fld id="{B86F89B1-D38F-43E6-B956-9964F8669CCE}" type="slidenum">
              <a:rPr lang="en-AU"/>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a:lstStyle/>
          <a:p>
            <a:fld id="{D0574267-A7E8-4A26-AAF7-81D7C056A5F5}" type="slidenum">
              <a:rPr lang="en-AU"/>
              <a:pPr/>
              <a:t>11</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endParaRPr lang="en-GB" smtClean="0"/>
          </a:p>
        </p:txBody>
      </p:sp>
      <p:sp>
        <p:nvSpPr>
          <p:cNvPr id="48132" name="Slide Number Placeholder 3"/>
          <p:cNvSpPr>
            <a:spLocks noGrp="1"/>
          </p:cNvSpPr>
          <p:nvPr>
            <p:ph type="sldNum" sz="quarter" idx="5"/>
          </p:nvPr>
        </p:nvSpPr>
        <p:spPr bwMode="auto">
          <a:noFill/>
          <a:ln>
            <a:miter lim="800000"/>
            <a:headEnd/>
            <a:tailEnd/>
          </a:ln>
        </p:spPr>
        <p:txBody>
          <a:bodyPr/>
          <a:lstStyle/>
          <a:p>
            <a:fld id="{C6F9247C-14A4-4FAF-AFF7-8561AE44CF1E}" type="slidenum">
              <a:rPr lang="en-AU"/>
              <a:pPr/>
              <a:t>18</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a:lstStyle/>
          <a:p>
            <a:fld id="{C8C9D5EC-5868-414E-915C-352F97413091}" type="slidenum">
              <a:rPr lang="en-AU"/>
              <a:pPr/>
              <a:t>32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r>
              <a:rPr lang="en-GB" smtClean="0"/>
              <a:t>Review initial series :Excluded groups face barriers attitudinal, env and inst.</a:t>
            </a:r>
          </a:p>
          <a:p>
            <a:r>
              <a:rPr lang="en-GB" smtClean="0"/>
              <a:t>We have seen gender – affects attitudes – solutions entail.....</a:t>
            </a:r>
          </a:p>
          <a:p>
            <a:r>
              <a:rPr lang="en-GB" smtClean="0"/>
              <a:t>Disability – often concentrate on environmental barriers... also as important are ... solutions are …..</a:t>
            </a:r>
          </a:p>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a:lstStyle/>
          <a:p>
            <a:fld id="{E9621FBA-E305-484D-B072-BF1909C71420}" type="slidenum">
              <a:rPr lang="en-AU"/>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r>
              <a:rPr lang="en-AU" smtClean="0"/>
              <a:t>Access for all is better for all</a:t>
            </a:r>
            <a:r>
              <a:rPr lang="en-AU" b="1" smtClean="0"/>
              <a:t>.</a:t>
            </a:r>
            <a:endParaRPr lang="en-AU" smtClean="0"/>
          </a:p>
          <a:p>
            <a:pPr eaLnBrk="1" hangingPunct="1"/>
            <a:r>
              <a:rPr lang="en-AU" smtClean="0"/>
              <a:t>Making water and sanitation services more accessible, inclusive and user-friendly benefits everyone in the community including older people, children, pregnant women, and the ill. </a:t>
            </a:r>
          </a:p>
          <a:p>
            <a:pPr eaLnBrk="1" hangingPunct="1"/>
            <a:endParaRPr lang="en-AU" smtClean="0"/>
          </a:p>
        </p:txBody>
      </p:sp>
      <p:sp>
        <p:nvSpPr>
          <p:cNvPr id="39940" name="Slide Number Placeholder 3"/>
          <p:cNvSpPr>
            <a:spLocks noGrp="1"/>
          </p:cNvSpPr>
          <p:nvPr>
            <p:ph type="sldNum" sz="quarter" idx="5"/>
          </p:nvPr>
        </p:nvSpPr>
        <p:spPr bwMode="auto">
          <a:noFill/>
          <a:ln>
            <a:miter lim="800000"/>
            <a:headEnd/>
            <a:tailEnd/>
          </a:ln>
        </p:spPr>
        <p:txBody>
          <a:bodyPr/>
          <a:lstStyle/>
          <a:p>
            <a:fld id="{8A1E2266-0850-4F91-9DDD-8E2E7C789E37}" type="slidenum">
              <a:rPr lang="en-AU"/>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endParaRPr lang="en-GB" smtClean="0"/>
          </a:p>
        </p:txBody>
      </p:sp>
      <p:sp>
        <p:nvSpPr>
          <p:cNvPr id="40964" name="Slide Number Placeholder 3"/>
          <p:cNvSpPr>
            <a:spLocks noGrp="1"/>
          </p:cNvSpPr>
          <p:nvPr>
            <p:ph type="sldNum" sz="quarter" idx="5"/>
          </p:nvPr>
        </p:nvSpPr>
        <p:spPr bwMode="auto">
          <a:noFill/>
          <a:ln>
            <a:miter lim="800000"/>
            <a:headEnd/>
            <a:tailEnd/>
          </a:ln>
        </p:spPr>
        <p:txBody>
          <a:bodyPr/>
          <a:lstStyle/>
          <a:p>
            <a:fld id="{F9874B7D-CBF6-43DB-B76A-928D03A65A18}"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a:lstStyle/>
          <a:p>
            <a:fld id="{B99B1177-45F8-4A38-A0AA-00F29CC86FAC}" type="slidenum">
              <a:rPr lang="en-AU"/>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a:lstStyle/>
          <a:p>
            <a:fld id="{C69CA419-FD39-49DF-840D-64CE5082C2CD}" type="slidenum">
              <a:rPr lang="en-AU"/>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endParaRPr lang="en-US" smtClean="0"/>
          </a:p>
        </p:txBody>
      </p:sp>
      <p:sp>
        <p:nvSpPr>
          <p:cNvPr id="44036" name="Slide Number Placeholder 3"/>
          <p:cNvSpPr>
            <a:spLocks noGrp="1"/>
          </p:cNvSpPr>
          <p:nvPr>
            <p:ph type="sldNum" sz="quarter" idx="5"/>
          </p:nvPr>
        </p:nvSpPr>
        <p:spPr bwMode="auto">
          <a:noFill/>
          <a:ln>
            <a:miter lim="800000"/>
            <a:headEnd/>
            <a:tailEnd/>
          </a:ln>
        </p:spPr>
        <p:txBody>
          <a:bodyPr/>
          <a:lstStyle/>
          <a:p>
            <a:fld id="{1758F163-19ED-4B2B-B755-CDFBC597E9A4}" type="slidenum">
              <a:rPr lang="en-AU"/>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CD7989B4-6CAA-43F3-91FA-0B49808C9992}" type="slidenum">
              <a:rPr lang="en-AU"/>
              <a:pPr/>
              <a:t>9</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a:lstStyle/>
          <a:p>
            <a:fld id="{4BEC14F2-11C1-4B37-B8B3-D2599C172001}" type="slidenum">
              <a:rPr lang="en-AU"/>
              <a:pPr/>
              <a:t>10</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794516" y="116632"/>
            <a:ext cx="5915183" cy="1196975"/>
          </a:xfrm>
        </p:spPr>
        <p:txBody>
          <a:bodyPr/>
          <a:lstStyle/>
          <a:p>
            <a:pPr lvl="0"/>
            <a:r>
              <a:rPr lang="en-US" dirty="0" smtClean="0"/>
              <a:t>Click to edit Master text styles</a:t>
            </a:r>
          </a:p>
        </p:txBody>
      </p:sp>
      <p:sp>
        <p:nvSpPr>
          <p:cNvPr id="8" name="Content Placeholder 7"/>
          <p:cNvSpPr>
            <a:spLocks noGrp="1"/>
          </p:cNvSpPr>
          <p:nvPr>
            <p:ph sz="quarter" idx="14"/>
          </p:nvPr>
        </p:nvSpPr>
        <p:spPr>
          <a:xfrm>
            <a:off x="827584" y="1916832"/>
            <a:ext cx="7272808" cy="914400"/>
          </a:xfrm>
        </p:spPr>
        <p:txBody>
          <a:bodyPr/>
          <a:lstStyle>
            <a:lvl3pPr>
              <a:defRPr/>
            </a:lvl3pPr>
          </a:lstStyle>
          <a:p>
            <a:pPr lvl="0"/>
            <a:r>
              <a:rPr lang="en-US" smtClean="0"/>
              <a:t>Click to edit Master text styles</a:t>
            </a:r>
          </a:p>
          <a:p>
            <a:pPr lvl="1"/>
            <a:r>
              <a:rPr lang="en-US" smtClean="0"/>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pic>
        <p:nvPicPr>
          <p:cNvPr id="7" name="Picture 6" descr="WATERAID_COL_LOGO.jpg"/>
          <p:cNvPicPr>
            <a:picLocks noChangeAspect="1"/>
          </p:cNvPicPr>
          <p:nvPr userDrawn="1"/>
        </p:nvPicPr>
        <p:blipFill>
          <a:blip r:embed="rId13" cstate="print"/>
          <a:stretch>
            <a:fillRect/>
          </a:stretch>
        </p:blipFill>
        <p:spPr>
          <a:xfrm>
            <a:off x="467544" y="6237312"/>
            <a:ext cx="1978164" cy="401997"/>
          </a:xfrm>
          <a:prstGeom prst="rect">
            <a:avLst/>
          </a:prstGeom>
        </p:spPr>
      </p:pic>
      <p:sp>
        <p:nvSpPr>
          <p:cNvPr id="8" name="Rectangle 7"/>
          <p:cNvSpPr/>
          <p:nvPr userDrawn="1"/>
        </p:nvSpPr>
        <p:spPr>
          <a:xfrm>
            <a:off x="6588224" y="6300028"/>
            <a:ext cx="2150973" cy="369332"/>
          </a:xfrm>
          <a:prstGeom prst="rect">
            <a:avLst/>
          </a:prstGeom>
        </p:spPr>
        <p:txBody>
          <a:bodyPr wrap="none">
            <a:spAutoFit/>
          </a:bodyPr>
          <a:lstStyle/>
          <a:p>
            <a:r>
              <a:rPr lang="en-GB" b="1" dirty="0" smtClean="0">
                <a:solidFill>
                  <a:srgbClr val="00AEEF"/>
                </a:solidFill>
                <a:latin typeface="Arial" pitchFamily="34" charset="0"/>
                <a:cs typeface="Arial" pitchFamily="34" charset="0"/>
              </a:rPr>
              <a:t>www.wateraid.org</a:t>
            </a:r>
            <a:endParaRPr lang="en-US" b="1" dirty="0">
              <a:solidFill>
                <a:srgbClr val="00AEE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33" r:id="rId7"/>
    <p:sldLayoutId id="2147483829" r:id="rId8"/>
    <p:sldLayoutId id="2147483830" r:id="rId9"/>
    <p:sldLayoutId id="2147483831" r:id="rId10"/>
    <p:sldLayoutId id="2147483832" r:id="rId11"/>
  </p:sldLayoutIdLst>
  <p:hf sldNum="0" hdr="0" dt="0"/>
  <p:txStyles>
    <p:titleStyle>
      <a:lvl1pPr algn="ctr" rtl="0" eaLnBrk="0" fontAlgn="base" hangingPunct="0">
        <a:spcBef>
          <a:spcPct val="0"/>
        </a:spcBef>
        <a:spcAft>
          <a:spcPct val="0"/>
        </a:spcAft>
        <a:defRPr sz="4400">
          <a:solidFill>
            <a:srgbClr val="00AEEF"/>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B0F0"/>
          </a:solidFill>
          <a:latin typeface="+mn-lt"/>
          <a:ea typeface="+mn-ea"/>
          <a:cs typeface="+mn-cs"/>
        </a:defRPr>
      </a:lvl1pPr>
      <a:lvl2pPr marL="742950" indent="-285750" algn="l" rtl="0" eaLnBrk="0" fontAlgn="base" hangingPunct="0">
        <a:spcBef>
          <a:spcPct val="20000"/>
        </a:spcBef>
        <a:spcAft>
          <a:spcPct val="0"/>
        </a:spcAft>
        <a:buChar char="–"/>
        <a:defRPr sz="2800">
          <a:solidFill>
            <a:srgbClr val="00B0F0"/>
          </a:solidFill>
          <a:latin typeface="+mn-lt"/>
        </a:defRPr>
      </a:lvl2pPr>
      <a:lvl3pPr marL="1143000" indent="-228600" algn="l" rtl="0" eaLnBrk="0" fontAlgn="base" hangingPunct="0">
        <a:spcBef>
          <a:spcPct val="20000"/>
        </a:spcBef>
        <a:spcAft>
          <a:spcPct val="0"/>
        </a:spcAft>
        <a:buChar char="•"/>
        <a:defRPr sz="2400">
          <a:solidFill>
            <a:srgbClr val="00B0F0"/>
          </a:solidFill>
          <a:latin typeface="+mn-lt"/>
        </a:defRPr>
      </a:lvl3pPr>
      <a:lvl4pPr marL="1600200" indent="-228600" algn="l" rtl="0" eaLnBrk="0" fontAlgn="base" hangingPunct="0">
        <a:spcBef>
          <a:spcPct val="20000"/>
        </a:spcBef>
        <a:spcAft>
          <a:spcPct val="0"/>
        </a:spcAft>
        <a:buChar char="–"/>
        <a:defRPr sz="2000">
          <a:solidFill>
            <a:srgbClr val="00B0F0"/>
          </a:solidFill>
          <a:latin typeface="+mn-lt"/>
        </a:defRPr>
      </a:lvl4pPr>
      <a:lvl5pPr marL="2057400" indent="-228600" algn="l" rtl="0" eaLnBrk="0" fontAlgn="base" hangingPunct="0">
        <a:spcBef>
          <a:spcPct val="20000"/>
        </a:spcBef>
        <a:spcAft>
          <a:spcPct val="0"/>
        </a:spcAft>
        <a:buChar char="»"/>
        <a:defRPr sz="2000">
          <a:solidFill>
            <a:srgbClr val="00B0F0"/>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WyVFdR86l8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yemail.wateraid.org.uk/exchweb/bin/redir.asp?URL=http://www.youtube.com/watch?v=W6bA9xGom6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next.dgroups.org/rws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aterwiki.net/index.php/UN_Human_Rights_Council_Resolution_on_Water_and_Sanitation" TargetMode="External"/><Relationship Id="rId7" Type="http://schemas.openxmlformats.org/officeDocument/2006/relationships/hyperlink" Target="http://next.dgroups.org/rwsn" TargetMode="External"/><Relationship Id="rId2" Type="http://schemas.openxmlformats.org/officeDocument/2006/relationships/hyperlink" Target="http://www.ohchr.org/EN/Issues/WaterAndSanitation/SRWater/Pages/SRWaterIndex.aspx" TargetMode="External"/><Relationship Id="rId1" Type="http://schemas.openxmlformats.org/officeDocument/2006/relationships/slideLayout" Target="../slideLayouts/slideLayout2.xml"/><Relationship Id="rId6" Type="http://schemas.openxmlformats.org/officeDocument/2006/relationships/hyperlink" Target="http://www.powercube.net/" TargetMode="External"/><Relationship Id="rId5" Type="http://schemas.openxmlformats.org/officeDocument/2006/relationships/hyperlink" Target="http://www.wateraid.org/international/what_we_do/how_we_work/equity_and_inclusion/default.asp" TargetMode="External"/><Relationship Id="rId4" Type="http://schemas.openxmlformats.org/officeDocument/2006/relationships/hyperlink" Target="http://www.unicef.org/wash/files/JMP_Report_DrinkingWater_2011.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6"/>
          <p:cNvSpPr>
            <a:spLocks noGrp="1"/>
          </p:cNvSpPr>
          <p:nvPr>
            <p:ph sz="quarter" idx="13"/>
          </p:nvPr>
        </p:nvSpPr>
        <p:spPr>
          <a:xfrm>
            <a:off x="793750" y="1412776"/>
            <a:ext cx="7450658" cy="3960440"/>
          </a:xfrm>
        </p:spPr>
        <p:txBody>
          <a:bodyPr/>
          <a:lstStyle/>
          <a:p>
            <a:pPr algn="ctr">
              <a:buNone/>
            </a:pPr>
            <a:r>
              <a:rPr lang="en-US" sz="4400" dirty="0" smtClean="0"/>
              <a:t>Inclusive WASH: </a:t>
            </a:r>
            <a:br>
              <a:rPr lang="en-US" sz="4400" dirty="0" smtClean="0"/>
            </a:br>
            <a:r>
              <a:rPr lang="en-US" sz="4400" dirty="0" smtClean="0"/>
              <a:t>The poorest of the poor</a:t>
            </a:r>
          </a:p>
          <a:p>
            <a:pPr algn="ctr">
              <a:buNone/>
            </a:pPr>
            <a:r>
              <a:rPr lang="en-US" sz="1200" dirty="0" smtClean="0">
                <a:solidFill>
                  <a:srgbClr val="FFB612"/>
                </a:solidFill>
              </a:rPr>
              <a:t>________________________________________________________________________</a:t>
            </a:r>
          </a:p>
          <a:p>
            <a:pPr algn="ctr">
              <a:buNone/>
            </a:pPr>
            <a:r>
              <a:rPr lang="en-US" sz="2800" dirty="0" smtClean="0"/>
              <a:t>Building skills towards inclusive water, sanitation and hygiene </a:t>
            </a:r>
          </a:p>
          <a:p>
            <a:pPr algn="ctr">
              <a:buNone/>
            </a:pPr>
            <a:endParaRPr lang="en-US" sz="1400" dirty="0" smtClean="0"/>
          </a:p>
          <a:p>
            <a:pPr algn="ctr">
              <a:buNone/>
            </a:pPr>
            <a:r>
              <a:rPr lang="en-US" sz="1400" dirty="0" smtClean="0"/>
              <a:t>Louisa Gosling – February 2012</a:t>
            </a:r>
            <a:endParaRPr lang="en-GB" sz="14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sz="quarter" idx="13"/>
          </p:nvPr>
        </p:nvSpPr>
        <p:spPr>
          <a:xfrm>
            <a:off x="755650" y="287338"/>
            <a:ext cx="7848798" cy="1196975"/>
          </a:xfrm>
        </p:spPr>
        <p:txBody>
          <a:bodyPr/>
          <a:lstStyle/>
          <a:p>
            <a:pPr marL="0" indent="0" algn="ctr">
              <a:buFontTx/>
              <a:buNone/>
              <a:defRPr/>
            </a:pPr>
            <a:r>
              <a:rPr lang="en-AU" sz="2800" dirty="0" smtClean="0">
                <a:solidFill>
                  <a:srgbClr val="00AEEF"/>
                </a:solidFill>
              </a:rPr>
              <a:t>Common issues</a:t>
            </a:r>
            <a:endParaRPr lang="en-AU" sz="1200" dirty="0" smtClean="0">
              <a:solidFill>
                <a:srgbClr val="00AEEF"/>
              </a:solidFill>
            </a:endParaRPr>
          </a:p>
          <a:p>
            <a:pPr marL="0" indent="0" algn="ctr">
              <a:buFontTx/>
              <a:buNone/>
              <a:defRPr/>
            </a:pPr>
            <a:r>
              <a:rPr lang="en-US" sz="1200" dirty="0" smtClean="0">
                <a:solidFill>
                  <a:srgbClr val="FFB612"/>
                </a:solidFill>
              </a:rPr>
              <a:t>______________________________</a:t>
            </a:r>
            <a:endParaRPr lang="en-AU" sz="1200" dirty="0" smtClean="0">
              <a:solidFill>
                <a:srgbClr val="00AEEF"/>
              </a:solidFill>
            </a:endParaRPr>
          </a:p>
        </p:txBody>
      </p:sp>
      <p:sp>
        <p:nvSpPr>
          <p:cNvPr id="12291" name="Content Placeholder 2"/>
          <p:cNvSpPr>
            <a:spLocks noGrp="1"/>
          </p:cNvSpPr>
          <p:nvPr>
            <p:ph sz="quarter" idx="14"/>
          </p:nvPr>
        </p:nvSpPr>
        <p:spPr>
          <a:xfrm>
            <a:off x="539750" y="1340767"/>
            <a:ext cx="7777163" cy="626145"/>
          </a:xfrm>
        </p:spPr>
        <p:txBody>
          <a:bodyPr/>
          <a:lstStyle/>
          <a:p>
            <a:r>
              <a:rPr lang="en-AU" sz="2000" b="1" dirty="0" smtClean="0">
                <a:solidFill>
                  <a:schemeClr val="tx1"/>
                </a:solidFill>
              </a:rPr>
              <a:t>Twin track: </a:t>
            </a:r>
            <a:r>
              <a:rPr lang="en-AU" sz="2000" dirty="0" smtClean="0">
                <a:solidFill>
                  <a:schemeClr val="tx1"/>
                </a:solidFill>
              </a:rPr>
              <a:t>Mainstream inclusion AND target specific groups.</a:t>
            </a:r>
          </a:p>
          <a:p>
            <a:r>
              <a:rPr lang="en-AU" sz="2000" b="1" dirty="0" smtClean="0">
                <a:solidFill>
                  <a:schemeClr val="tx1"/>
                </a:solidFill>
              </a:rPr>
              <a:t>Nothing about us without us!</a:t>
            </a:r>
          </a:p>
          <a:p>
            <a:r>
              <a:rPr lang="en-AU" sz="2000" b="1" dirty="0" smtClean="0">
                <a:solidFill>
                  <a:schemeClr val="tx1"/>
                </a:solidFill>
              </a:rPr>
              <a:t>Work with others </a:t>
            </a:r>
            <a:r>
              <a:rPr lang="en-AU" sz="2000" dirty="0" smtClean="0">
                <a:solidFill>
                  <a:schemeClr val="tx1"/>
                </a:solidFill>
              </a:rPr>
              <a:t>who understand the issues.</a:t>
            </a:r>
          </a:p>
          <a:p>
            <a:r>
              <a:rPr lang="en-AU" sz="2000" b="1" dirty="0" smtClean="0">
                <a:solidFill>
                  <a:schemeClr val="tx1"/>
                </a:solidFill>
              </a:rPr>
              <a:t>Analyse barriers. </a:t>
            </a:r>
            <a:r>
              <a:rPr lang="en-AU" sz="2000" dirty="0" smtClean="0">
                <a:solidFill>
                  <a:schemeClr val="tx1"/>
                </a:solidFill>
              </a:rPr>
              <a:t>Understand the context.</a:t>
            </a:r>
          </a:p>
          <a:p>
            <a:r>
              <a:rPr lang="en-AU" sz="2000" dirty="0" smtClean="0">
                <a:solidFill>
                  <a:schemeClr val="tx1"/>
                </a:solidFill>
              </a:rPr>
              <a:t>Design programmes to address barriers.</a:t>
            </a:r>
          </a:p>
          <a:p>
            <a:r>
              <a:rPr lang="en-AU" sz="2000" dirty="0" smtClean="0">
                <a:solidFill>
                  <a:schemeClr val="tx1"/>
                </a:solidFill>
              </a:rPr>
              <a:t>Address </a:t>
            </a:r>
            <a:r>
              <a:rPr lang="en-AU" sz="2000" b="1" dirty="0" smtClean="0">
                <a:solidFill>
                  <a:schemeClr val="tx1"/>
                </a:solidFill>
              </a:rPr>
              <a:t>all</a:t>
            </a:r>
            <a:r>
              <a:rPr lang="en-AU" sz="2000" dirty="0" smtClean="0">
                <a:solidFill>
                  <a:schemeClr val="tx1"/>
                </a:solidFill>
              </a:rPr>
              <a:t> the barriers – attitudes often hardest to shift.</a:t>
            </a:r>
          </a:p>
          <a:p>
            <a:r>
              <a:rPr lang="en-AU" sz="2000" b="1" dirty="0" smtClean="0">
                <a:solidFill>
                  <a:schemeClr val="tx1"/>
                </a:solidFill>
              </a:rPr>
              <a:t>Stigma</a:t>
            </a:r>
            <a:r>
              <a:rPr lang="en-AU" sz="2000" dirty="0" smtClean="0">
                <a:solidFill>
                  <a:schemeClr val="tx1"/>
                </a:solidFill>
              </a:rPr>
              <a:t> as starting point to understand nature of barriers and overcome them. </a:t>
            </a:r>
          </a:p>
          <a:p>
            <a:r>
              <a:rPr lang="en-AU" sz="2000" dirty="0" smtClean="0">
                <a:solidFill>
                  <a:schemeClr val="tx1"/>
                </a:solidFill>
              </a:rPr>
              <a:t>Organisations and staff must </a:t>
            </a:r>
            <a:r>
              <a:rPr lang="en-AU" sz="2000" b="1" dirty="0" smtClean="0">
                <a:solidFill>
                  <a:schemeClr val="tx1"/>
                </a:solidFill>
              </a:rPr>
              <a:t>understand and support </a:t>
            </a:r>
            <a:r>
              <a:rPr lang="en-AU" sz="2000" dirty="0" smtClean="0">
                <a:solidFill>
                  <a:schemeClr val="tx1"/>
                </a:solidFill>
              </a:rPr>
              <a:t>inclusion.</a:t>
            </a:r>
          </a:p>
          <a:p>
            <a:r>
              <a:rPr lang="en-AU" sz="2000" dirty="0" smtClean="0">
                <a:solidFill>
                  <a:schemeClr val="tx1"/>
                </a:solidFill>
              </a:rPr>
              <a:t>Also need </a:t>
            </a:r>
            <a:r>
              <a:rPr lang="en-AU" sz="2000" b="1" dirty="0" smtClean="0">
                <a:solidFill>
                  <a:schemeClr val="tx1"/>
                </a:solidFill>
              </a:rPr>
              <a:t>capacity to get it right</a:t>
            </a:r>
            <a:r>
              <a:rPr lang="en-AU" sz="2000" dirty="0" smtClean="0">
                <a:solidFill>
                  <a:schemeClr val="tx1"/>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95536" y="260648"/>
            <a:ext cx="8280920" cy="837208"/>
          </a:xfrm>
        </p:spPr>
        <p:txBody>
          <a:bodyPr/>
          <a:lstStyle/>
          <a:p>
            <a:pPr marL="0" indent="0" algn="ctr">
              <a:buFontTx/>
              <a:buNone/>
            </a:pPr>
            <a:r>
              <a:rPr lang="en-AU" sz="2800" dirty="0" smtClean="0">
                <a:solidFill>
                  <a:srgbClr val="00AEEF"/>
                </a:solidFill>
                <a:ea typeface="Calibri" pitchFamily="34" charset="0"/>
                <a:cs typeface="Times New Roman" pitchFamily="18" charset="0"/>
              </a:rPr>
              <a:t>And don’t forget... It’s all about POWER</a:t>
            </a:r>
            <a:r>
              <a:rPr lang="en-US" dirty="0" smtClean="0">
                <a:solidFill>
                  <a:srgbClr val="FFB612"/>
                </a:solidFill>
              </a:rPr>
              <a:t> </a:t>
            </a:r>
            <a:r>
              <a:rPr lang="en-US" sz="1200" dirty="0" smtClean="0">
                <a:solidFill>
                  <a:srgbClr val="FFB612"/>
                </a:solidFill>
              </a:rPr>
              <a:t>___________________________________________________________________________</a:t>
            </a:r>
            <a:endParaRPr lang="en-AU" sz="1200" b="1" dirty="0" smtClean="0">
              <a:solidFill>
                <a:srgbClr val="6B6BCF"/>
              </a:solidFill>
              <a:ea typeface="Calibri" pitchFamily="34" charset="0"/>
              <a:cs typeface="Times New Roman" pitchFamily="18" charset="0"/>
            </a:endParaRPr>
          </a:p>
          <a:p>
            <a:pPr marL="0" indent="0">
              <a:buFontTx/>
              <a:buNone/>
            </a:pPr>
            <a:endParaRPr lang="en-AU" dirty="0" smtClean="0">
              <a:ea typeface="Calibri" pitchFamily="34" charset="0"/>
              <a:cs typeface="Times New Roman" pitchFamily="18" charset="0"/>
            </a:endParaRPr>
          </a:p>
        </p:txBody>
      </p:sp>
      <p:sp>
        <p:nvSpPr>
          <p:cNvPr id="13315" name="Content Placeholder 2"/>
          <p:cNvSpPr>
            <a:spLocks noGrp="1"/>
          </p:cNvSpPr>
          <p:nvPr>
            <p:ph sz="quarter" idx="14"/>
          </p:nvPr>
        </p:nvSpPr>
        <p:spPr>
          <a:xfrm>
            <a:off x="642938" y="1773238"/>
            <a:ext cx="7169422" cy="3600450"/>
          </a:xfrm>
        </p:spPr>
        <p:txBody>
          <a:bodyPr/>
          <a:lstStyle/>
          <a:p>
            <a:pPr marL="0" indent="0">
              <a:buFontTx/>
              <a:buNone/>
            </a:pPr>
            <a:r>
              <a:rPr lang="en-AU" sz="2400" b="1" dirty="0" smtClean="0">
                <a:solidFill>
                  <a:srgbClr val="00AEEF"/>
                </a:solidFill>
              </a:rPr>
              <a:t>“</a:t>
            </a:r>
            <a:r>
              <a:rPr lang="en-AU" sz="2000" b="1" dirty="0" smtClean="0">
                <a:solidFill>
                  <a:srgbClr val="00AEEF"/>
                </a:solidFill>
              </a:rPr>
              <a:t>Washing ones hands of the conflict between the powerful and the powerless means to side with the powerful, not to be neutral.”</a:t>
            </a:r>
          </a:p>
          <a:p>
            <a:pPr marL="0" indent="0" algn="r">
              <a:buFontTx/>
              <a:buNone/>
            </a:pPr>
            <a:r>
              <a:rPr lang="en-AU" sz="1800" dirty="0" smtClean="0">
                <a:solidFill>
                  <a:srgbClr val="00AEEF"/>
                </a:solidFill>
              </a:rPr>
              <a:t>Paulo </a:t>
            </a:r>
            <a:r>
              <a:rPr lang="en-AU" sz="1800" dirty="0" err="1" smtClean="0">
                <a:solidFill>
                  <a:srgbClr val="00AEEF"/>
                </a:solidFill>
              </a:rPr>
              <a:t>Freire</a:t>
            </a:r>
            <a:endParaRPr lang="en-AU" sz="1800" dirty="0" smtClean="0">
              <a:solidFill>
                <a:srgbClr val="00AEEF"/>
              </a:solidFill>
            </a:endParaRPr>
          </a:p>
          <a:p>
            <a:pPr marL="0" indent="0">
              <a:buFontTx/>
              <a:buNone/>
            </a:pPr>
            <a:endParaRPr lang="en-AU" sz="2000" dirty="0" smtClean="0">
              <a:solidFill>
                <a:schemeClr val="tx1"/>
              </a:solidFill>
            </a:endParaRPr>
          </a:p>
          <a:p>
            <a:pPr marL="0" indent="0">
              <a:buFontTx/>
              <a:buNone/>
            </a:pPr>
            <a:endParaRPr lang="en-AU" sz="2000" dirty="0" smtClean="0">
              <a:solidFill>
                <a:schemeClr val="tx1"/>
              </a:solidFill>
            </a:endParaRPr>
          </a:p>
          <a:p>
            <a:pPr marL="0" indent="0">
              <a:buFontTx/>
              <a:buNone/>
            </a:pPr>
            <a:r>
              <a:rPr lang="en-AU" sz="2000" dirty="0" smtClean="0">
                <a:solidFill>
                  <a:schemeClr val="tx1"/>
                </a:solidFill>
              </a:rPr>
              <a:t>Need to negotiate access to the powerless...</a:t>
            </a:r>
          </a:p>
          <a:p>
            <a:pPr marL="0" indent="0" algn="r">
              <a:buFontTx/>
              <a:buNone/>
            </a:pPr>
            <a:r>
              <a:rPr lang="en-AU" sz="2000" dirty="0" smtClean="0">
                <a:solidFill>
                  <a:schemeClr val="tx1"/>
                </a:solidFill>
              </a:rPr>
              <a:t>...and work with them to increase power.</a:t>
            </a:r>
          </a:p>
          <a:p>
            <a:pPr marL="0" indent="0">
              <a:buFontTx/>
              <a:buNone/>
            </a:pPr>
            <a:endParaRPr lang="en-AU"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60648"/>
            <a:ext cx="8229600" cy="1872208"/>
          </a:xfrm>
        </p:spPr>
        <p:txBody>
          <a:bodyPr/>
          <a:lstStyle/>
          <a:p>
            <a:r>
              <a:rPr lang="en-GB" sz="2800" dirty="0" smtClean="0"/>
              <a:t>Which of the following grounds for discrimination significantly affect access to WASH in your context?</a:t>
            </a:r>
            <a:br>
              <a:rPr lang="en-GB" sz="2800" dirty="0" smtClean="0"/>
            </a:br>
            <a:r>
              <a:rPr lang="en-US" sz="1200" dirty="0" smtClean="0">
                <a:solidFill>
                  <a:srgbClr val="FFB612"/>
                </a:solidFill>
              </a:rPr>
              <a:t> ____________________________________________________________________________________</a:t>
            </a:r>
            <a:r>
              <a:rPr lang="en-GB" sz="1200" dirty="0" smtClean="0"/>
              <a:t> </a:t>
            </a:r>
            <a:r>
              <a:rPr lang="en-GB" sz="2400" dirty="0" smtClean="0"/>
              <a:t/>
            </a:r>
            <a:br>
              <a:rPr lang="en-GB" sz="2400" dirty="0" smtClean="0"/>
            </a:br>
            <a:endParaRPr lang="en-GB" sz="2400" dirty="0" smtClean="0"/>
          </a:p>
        </p:txBody>
      </p:sp>
      <p:sp>
        <p:nvSpPr>
          <p:cNvPr id="14339" name="Content Placeholder 2"/>
          <p:cNvSpPr>
            <a:spLocks noGrp="1"/>
          </p:cNvSpPr>
          <p:nvPr>
            <p:ph idx="1"/>
          </p:nvPr>
        </p:nvSpPr>
        <p:spPr>
          <a:xfrm>
            <a:off x="457200" y="2060848"/>
            <a:ext cx="7786688" cy="4065315"/>
          </a:xfrm>
        </p:spPr>
        <p:txBody>
          <a:bodyPr/>
          <a:lstStyle/>
          <a:p>
            <a:r>
              <a:rPr lang="en-GB" sz="1800" dirty="0" smtClean="0">
                <a:solidFill>
                  <a:schemeClr val="tx1"/>
                </a:solidFill>
              </a:rPr>
              <a:t>Age.</a:t>
            </a:r>
          </a:p>
          <a:p>
            <a:r>
              <a:rPr lang="en-GB" sz="1800" dirty="0" smtClean="0">
                <a:solidFill>
                  <a:schemeClr val="tx1"/>
                </a:solidFill>
              </a:rPr>
              <a:t>Disability.</a:t>
            </a:r>
          </a:p>
          <a:p>
            <a:r>
              <a:rPr lang="en-GB" sz="1800" dirty="0" smtClean="0">
                <a:solidFill>
                  <a:schemeClr val="tx1"/>
                </a:solidFill>
              </a:rPr>
              <a:t>Economic and social situation.</a:t>
            </a:r>
          </a:p>
          <a:p>
            <a:r>
              <a:rPr lang="en-GB" sz="1800" dirty="0" smtClean="0">
                <a:solidFill>
                  <a:schemeClr val="tx1"/>
                </a:solidFill>
              </a:rPr>
              <a:t>Ethnicity.</a:t>
            </a:r>
          </a:p>
          <a:p>
            <a:r>
              <a:rPr lang="en-GB" sz="1800" dirty="0" smtClean="0">
                <a:solidFill>
                  <a:schemeClr val="tx1"/>
                </a:solidFill>
              </a:rPr>
              <a:t>Health status.</a:t>
            </a:r>
          </a:p>
          <a:p>
            <a:r>
              <a:rPr lang="en-GB" sz="1800" dirty="0" smtClean="0">
                <a:solidFill>
                  <a:schemeClr val="tx1"/>
                </a:solidFill>
              </a:rPr>
              <a:t>Language.</a:t>
            </a:r>
          </a:p>
          <a:p>
            <a:r>
              <a:rPr lang="en-GB" sz="1800" dirty="0" smtClean="0">
                <a:solidFill>
                  <a:schemeClr val="tx1"/>
                </a:solidFill>
              </a:rPr>
              <a:t>Marital and family status.</a:t>
            </a:r>
          </a:p>
          <a:p>
            <a:r>
              <a:rPr lang="en-GB" sz="1800" dirty="0" smtClean="0">
                <a:solidFill>
                  <a:schemeClr val="tx1"/>
                </a:solidFill>
              </a:rPr>
              <a:t>Political or other opinion .</a:t>
            </a:r>
          </a:p>
          <a:p>
            <a:r>
              <a:rPr lang="en-GB" sz="1800" dirty="0" smtClean="0">
                <a:solidFill>
                  <a:schemeClr val="tx1"/>
                </a:solidFill>
              </a:rPr>
              <a:t>Race or colour.</a:t>
            </a:r>
          </a:p>
          <a:p>
            <a:r>
              <a:rPr lang="en-GB" sz="1800" dirty="0" smtClean="0">
                <a:solidFill>
                  <a:schemeClr val="tx1"/>
                </a:solidFill>
              </a:rPr>
              <a:t>Religion.</a:t>
            </a:r>
          </a:p>
          <a:p>
            <a:r>
              <a:rPr lang="en-GB" sz="1800" dirty="0" smtClean="0">
                <a:solidFill>
                  <a:schemeClr val="tx1"/>
                </a:solidFill>
              </a:rPr>
              <a:t>Sex,  gender and gender identity.</a:t>
            </a:r>
          </a:p>
          <a:p>
            <a:r>
              <a:rPr lang="en-GB" sz="1800" dirty="0" smtClean="0">
                <a:solidFill>
                  <a:schemeClr val="tx1"/>
                </a:solidFill>
              </a:rPr>
              <a:t>Sexual orientation.</a:t>
            </a:r>
          </a:p>
          <a:p>
            <a:pPr>
              <a:buFontTx/>
              <a:buNone/>
            </a:pP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60648"/>
            <a:ext cx="8229600" cy="1584176"/>
          </a:xfrm>
        </p:spPr>
        <p:txBody>
          <a:bodyPr/>
          <a:lstStyle/>
          <a:p>
            <a:pPr>
              <a:defRPr/>
            </a:pPr>
            <a:r>
              <a:rPr lang="en-GB" sz="2800" dirty="0" smtClean="0"/>
              <a:t>Questions to consider </a:t>
            </a:r>
            <a:br>
              <a:rPr lang="en-GB" sz="2800" dirty="0" smtClean="0"/>
            </a:br>
            <a:r>
              <a:rPr lang="en-GB" sz="2800" dirty="0" smtClean="0"/>
              <a:t>When designing inclusive programmes for excluded groups</a:t>
            </a:r>
            <a:r>
              <a:rPr lang="en-US" sz="2800" dirty="0" smtClean="0">
                <a:solidFill>
                  <a:srgbClr val="FFB612"/>
                </a:solidFill>
              </a:rPr>
              <a:t> </a:t>
            </a:r>
            <a:r>
              <a:rPr lang="en-US" sz="1200" dirty="0" smtClean="0">
                <a:solidFill>
                  <a:srgbClr val="FFB612"/>
                </a:solidFill>
              </a:rPr>
              <a:t>_______________________________________________________________________________</a:t>
            </a:r>
            <a:endParaRPr lang="en-GB" sz="1200" dirty="0" smtClean="0"/>
          </a:p>
        </p:txBody>
      </p:sp>
      <p:sp>
        <p:nvSpPr>
          <p:cNvPr id="15363" name="Content Placeholder 2"/>
          <p:cNvSpPr>
            <a:spLocks noGrp="1"/>
          </p:cNvSpPr>
          <p:nvPr>
            <p:ph idx="1"/>
          </p:nvPr>
        </p:nvSpPr>
        <p:spPr>
          <a:xfrm>
            <a:off x="468313" y="2204864"/>
            <a:ext cx="8229600" cy="3816524"/>
          </a:xfrm>
        </p:spPr>
        <p:txBody>
          <a:bodyPr/>
          <a:lstStyle/>
          <a:p>
            <a:r>
              <a:rPr lang="en-GB" sz="1800" dirty="0" smtClean="0">
                <a:solidFill>
                  <a:schemeClr val="tx1"/>
                </a:solidFill>
              </a:rPr>
              <a:t>Who are the poorest of the poor in your context?</a:t>
            </a:r>
          </a:p>
          <a:p>
            <a:r>
              <a:rPr lang="en-GB" sz="1800" dirty="0" smtClean="0">
                <a:solidFill>
                  <a:schemeClr val="tx1"/>
                </a:solidFill>
              </a:rPr>
              <a:t>What barriers to WASH do they face?</a:t>
            </a:r>
          </a:p>
          <a:p>
            <a:r>
              <a:rPr lang="en-GB" sz="1800" dirty="0" smtClean="0">
                <a:solidFill>
                  <a:schemeClr val="tx1"/>
                </a:solidFill>
              </a:rPr>
              <a:t>How have they addressed those barriers?</a:t>
            </a:r>
          </a:p>
          <a:p>
            <a:r>
              <a:rPr lang="en-GB" sz="1800" dirty="0" smtClean="0">
                <a:solidFill>
                  <a:schemeClr val="tx1"/>
                </a:solidFill>
              </a:rPr>
              <a:t>How have others helped or supported them?</a:t>
            </a:r>
          </a:p>
          <a:p>
            <a:r>
              <a:rPr lang="en-GB" sz="1800" dirty="0" smtClean="0">
                <a:solidFill>
                  <a:schemeClr val="tx1"/>
                </a:solidFill>
              </a:rPr>
              <a:t>What additional support do they need? </a:t>
            </a:r>
          </a:p>
          <a:p>
            <a:pPr>
              <a:buFontTx/>
              <a:buNone/>
            </a:pPr>
            <a:endParaRPr lang="en-GB" sz="1800" dirty="0" smtClean="0">
              <a:solidFill>
                <a:schemeClr val="tx1"/>
              </a:solidFill>
            </a:endParaRPr>
          </a:p>
          <a:p>
            <a:pPr>
              <a:buFontTx/>
              <a:buNone/>
            </a:pPr>
            <a:r>
              <a:rPr lang="en-GB" sz="1800" dirty="0" smtClean="0">
                <a:solidFill>
                  <a:schemeClr val="tx1"/>
                </a:solidFill>
              </a:rPr>
              <a:t>Consider the following case studies: </a:t>
            </a:r>
          </a:p>
          <a:p>
            <a:r>
              <a:rPr lang="en-GB" sz="1600" dirty="0" smtClean="0">
                <a:solidFill>
                  <a:schemeClr val="tx1"/>
                </a:solidFill>
              </a:rPr>
              <a:t>Tea pickers and sex workers in Bangladesh.</a:t>
            </a:r>
          </a:p>
          <a:p>
            <a:r>
              <a:rPr lang="en-GB" sz="1600" dirty="0" smtClean="0">
                <a:solidFill>
                  <a:schemeClr val="tx1"/>
                </a:solidFill>
              </a:rPr>
              <a:t>Pastoralists in Tanzania.</a:t>
            </a:r>
          </a:p>
          <a:p>
            <a:r>
              <a:rPr lang="en-GB" sz="1600" dirty="0" smtClean="0">
                <a:solidFill>
                  <a:schemeClr val="tx1"/>
                </a:solidFill>
              </a:rPr>
              <a:t>Scheduled tribe in India.</a:t>
            </a:r>
          </a:p>
          <a:p>
            <a:r>
              <a:rPr lang="en-GB" sz="1600" dirty="0" err="1" smtClean="0">
                <a:solidFill>
                  <a:schemeClr val="tx1"/>
                </a:solidFill>
              </a:rPr>
              <a:t>Dalit</a:t>
            </a:r>
            <a:r>
              <a:rPr lang="en-GB" sz="1600" dirty="0" smtClean="0">
                <a:solidFill>
                  <a:schemeClr val="tx1"/>
                </a:solidFill>
              </a:rPr>
              <a:t> in India. </a:t>
            </a:r>
          </a:p>
          <a:p>
            <a:r>
              <a:rPr lang="en-GB" sz="1600" dirty="0" smtClean="0">
                <a:solidFill>
                  <a:schemeClr val="tx1"/>
                </a:solidFill>
              </a:rPr>
              <a:t>Urban poor…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260648"/>
            <a:ext cx="8229600" cy="1080120"/>
          </a:xfrm>
        </p:spPr>
        <p:txBody>
          <a:bodyPr/>
          <a:lstStyle/>
          <a:p>
            <a:pPr>
              <a:defRPr/>
            </a:pPr>
            <a:r>
              <a:rPr lang="en-GB" sz="2800" dirty="0" smtClean="0"/>
              <a:t>Case study one: Tea pickers in Bangladesh</a:t>
            </a:r>
            <a:br>
              <a:rPr lang="en-GB" sz="2800" dirty="0" smtClean="0"/>
            </a:br>
            <a:r>
              <a:rPr lang="en-GB" sz="2400" dirty="0" smtClean="0"/>
              <a:t>Shamim Ahmed, WaterAid</a:t>
            </a:r>
            <a:r>
              <a:rPr lang="en-US" sz="1200" dirty="0" smtClean="0">
                <a:solidFill>
                  <a:srgbClr val="FFB612"/>
                </a:solidFill>
              </a:rPr>
              <a:t> _____________________________________________________________________________</a:t>
            </a:r>
            <a:endParaRPr lang="en-GB" sz="1200" dirty="0" smtClean="0"/>
          </a:p>
        </p:txBody>
      </p:sp>
      <p:sp>
        <p:nvSpPr>
          <p:cNvPr id="16387" name="Content Placeholder 2"/>
          <p:cNvSpPr>
            <a:spLocks noGrp="1"/>
          </p:cNvSpPr>
          <p:nvPr>
            <p:ph idx="1"/>
          </p:nvPr>
        </p:nvSpPr>
        <p:spPr>
          <a:xfrm>
            <a:off x="467544" y="1340768"/>
            <a:ext cx="8136904" cy="5230341"/>
          </a:xfrm>
        </p:spPr>
        <p:txBody>
          <a:bodyPr/>
          <a:lstStyle/>
          <a:p>
            <a:pPr>
              <a:buFontTx/>
              <a:buNone/>
            </a:pPr>
            <a:r>
              <a:rPr lang="en-GB" sz="2400" b="1" dirty="0" smtClean="0">
                <a:solidFill>
                  <a:srgbClr val="00AEEF"/>
                </a:solidFill>
              </a:rPr>
              <a:t>Barriers</a:t>
            </a:r>
          </a:p>
          <a:p>
            <a:r>
              <a:rPr lang="en-GB" sz="2000" b="1" dirty="0" smtClean="0">
                <a:solidFill>
                  <a:schemeClr val="tx1"/>
                </a:solidFill>
                <a:latin typeface="Meta"/>
              </a:rPr>
              <a:t>Administrative</a:t>
            </a:r>
            <a:r>
              <a:rPr lang="en-GB" sz="2000" dirty="0" smtClean="0">
                <a:solidFill>
                  <a:schemeClr val="tx1"/>
                </a:solidFill>
                <a:latin typeface="Meta"/>
              </a:rPr>
              <a:t> – Few NGOs work in the tea garden; tea garden authorities worried they might create chaos and tea pickers may start claiming rights based on that! No WASH related NGOs worked in this tea garden before! </a:t>
            </a:r>
          </a:p>
          <a:p>
            <a:r>
              <a:rPr lang="en-GB" sz="2000" b="1" dirty="0" smtClean="0">
                <a:solidFill>
                  <a:schemeClr val="tx1"/>
                </a:solidFill>
                <a:latin typeface="Meta"/>
              </a:rPr>
              <a:t>Working hours </a:t>
            </a:r>
            <a:r>
              <a:rPr lang="en-GB" sz="2000" dirty="0" smtClean="0">
                <a:solidFill>
                  <a:schemeClr val="tx1"/>
                </a:solidFill>
                <a:latin typeface="Meta"/>
              </a:rPr>
              <a:t>– Unlike other areas of Bangladesh, both male and female family members work in the tea gardens. Cannot access people during day time. </a:t>
            </a:r>
          </a:p>
          <a:p>
            <a:r>
              <a:rPr lang="en-GB" sz="2000" b="1" dirty="0" smtClean="0">
                <a:solidFill>
                  <a:schemeClr val="tx1"/>
                </a:solidFill>
                <a:latin typeface="Meta"/>
              </a:rPr>
              <a:t>Cultural practice </a:t>
            </a:r>
            <a:r>
              <a:rPr lang="en-GB" sz="2000" dirty="0" smtClean="0">
                <a:solidFill>
                  <a:schemeClr val="tx1"/>
                </a:solidFill>
                <a:latin typeface="Meta"/>
              </a:rPr>
              <a:t>– Tea workers are cultural minded, but not used to the kind of hygiene promotion we practice at WaterAid. </a:t>
            </a:r>
          </a:p>
          <a:p>
            <a:r>
              <a:rPr lang="en-GB" sz="2000" b="1" dirty="0" smtClean="0">
                <a:solidFill>
                  <a:schemeClr val="tx1"/>
                </a:solidFill>
                <a:latin typeface="Meta"/>
              </a:rPr>
              <a:t>Social hierarchy</a:t>
            </a:r>
            <a:r>
              <a:rPr lang="en-GB" sz="2000" dirty="0" smtClean="0">
                <a:solidFill>
                  <a:schemeClr val="tx1"/>
                </a:solidFill>
                <a:latin typeface="Meta"/>
              </a:rPr>
              <a:t> – To reach community people you first need to convince the ‘</a:t>
            </a:r>
            <a:r>
              <a:rPr lang="en-GB" sz="2000" dirty="0" err="1" smtClean="0">
                <a:solidFill>
                  <a:schemeClr val="tx1"/>
                </a:solidFill>
                <a:latin typeface="Meta"/>
              </a:rPr>
              <a:t>ponchayet</a:t>
            </a:r>
            <a:r>
              <a:rPr lang="en-GB" sz="2000" dirty="0" smtClean="0">
                <a:solidFill>
                  <a:schemeClr val="tx1"/>
                </a:solidFill>
                <a:latin typeface="Meta"/>
              </a:rPr>
              <a:t>’ and tea estate owners.</a:t>
            </a:r>
          </a:p>
          <a:p>
            <a:r>
              <a:rPr lang="en-GB" sz="2000" b="1" dirty="0" smtClean="0">
                <a:solidFill>
                  <a:schemeClr val="tx1"/>
                </a:solidFill>
                <a:latin typeface="Meta"/>
              </a:rPr>
              <a:t>Poverty</a:t>
            </a:r>
            <a:r>
              <a:rPr lang="en-GB" sz="2000" dirty="0" smtClean="0">
                <a:solidFill>
                  <a:schemeClr val="tx1"/>
                </a:solidFill>
                <a:latin typeface="Meta"/>
              </a:rPr>
              <a:t> – Tea pickers are extremely poor – usual cost sharing mechanism of WaterAid doesn’t work here.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8313" y="260648"/>
            <a:ext cx="8229600" cy="1151855"/>
          </a:xfrm>
        </p:spPr>
        <p:txBody>
          <a:bodyPr/>
          <a:lstStyle/>
          <a:p>
            <a:pPr>
              <a:defRPr/>
            </a:pPr>
            <a:r>
              <a:rPr lang="en-GB" sz="2800" dirty="0" smtClean="0"/>
              <a:t>Case study one: Tea pickers in Bangladesh</a:t>
            </a:r>
            <a:r>
              <a:rPr lang="en-GB" sz="2400" dirty="0" smtClean="0"/>
              <a:t/>
            </a:r>
            <a:br>
              <a:rPr lang="en-GB" sz="2400" dirty="0" smtClean="0"/>
            </a:br>
            <a:r>
              <a:rPr lang="en-GB" sz="2400" dirty="0" err="1" smtClean="0"/>
              <a:t>Shamim</a:t>
            </a:r>
            <a:r>
              <a:rPr lang="en-GB" sz="2400" dirty="0" smtClean="0"/>
              <a:t> Ahmed, WaterAid</a:t>
            </a:r>
            <a:r>
              <a:rPr lang="en-US" sz="2400" dirty="0" smtClean="0">
                <a:solidFill>
                  <a:srgbClr val="FFB612"/>
                </a:solidFill>
              </a:rPr>
              <a:t> </a:t>
            </a:r>
            <a:r>
              <a:rPr lang="en-US" sz="1200" dirty="0" smtClean="0">
                <a:solidFill>
                  <a:srgbClr val="FFB612"/>
                </a:solidFill>
              </a:rPr>
              <a:t>_____________________________________________________________________________</a:t>
            </a:r>
            <a:endParaRPr lang="en-GB" sz="1200" b="1" dirty="0" smtClean="0">
              <a:solidFill>
                <a:schemeClr val="accent6">
                  <a:lumMod val="60000"/>
                  <a:lumOff val="40000"/>
                </a:schemeClr>
              </a:solidFill>
            </a:endParaRPr>
          </a:p>
        </p:txBody>
      </p:sp>
      <p:sp>
        <p:nvSpPr>
          <p:cNvPr id="17411" name="Content Placeholder 2"/>
          <p:cNvSpPr>
            <a:spLocks noGrp="1"/>
          </p:cNvSpPr>
          <p:nvPr>
            <p:ph idx="1"/>
          </p:nvPr>
        </p:nvSpPr>
        <p:spPr>
          <a:xfrm>
            <a:off x="467544" y="1340768"/>
            <a:ext cx="8333556" cy="5374357"/>
          </a:xfrm>
        </p:spPr>
        <p:txBody>
          <a:bodyPr/>
          <a:lstStyle/>
          <a:p>
            <a:pPr>
              <a:buFontTx/>
              <a:buNone/>
            </a:pPr>
            <a:r>
              <a:rPr lang="en-GB" sz="2400" b="1" dirty="0" smtClean="0">
                <a:solidFill>
                  <a:srgbClr val="00AEEF"/>
                </a:solidFill>
                <a:latin typeface="Meta"/>
              </a:rPr>
              <a:t>Solutions</a:t>
            </a:r>
          </a:p>
          <a:p>
            <a:r>
              <a:rPr lang="en-GB" sz="2000" b="1" dirty="0" smtClean="0">
                <a:solidFill>
                  <a:schemeClr val="tx1"/>
                </a:solidFill>
                <a:latin typeface="Meta"/>
              </a:rPr>
              <a:t>Administrative</a:t>
            </a:r>
            <a:r>
              <a:rPr lang="en-GB" sz="2000" dirty="0" smtClean="0">
                <a:solidFill>
                  <a:schemeClr val="tx1"/>
                </a:solidFill>
                <a:latin typeface="Meta"/>
              </a:rPr>
              <a:t> – Advocacy at different tiers (locally, nationally and regionally) helped us to convince the tea estate authority that we are not their counter force. </a:t>
            </a:r>
          </a:p>
          <a:p>
            <a:r>
              <a:rPr lang="en-GB" sz="2000" b="1" dirty="0" smtClean="0">
                <a:solidFill>
                  <a:schemeClr val="tx1"/>
                </a:solidFill>
                <a:latin typeface="Meta"/>
              </a:rPr>
              <a:t>Working hours </a:t>
            </a:r>
            <a:r>
              <a:rPr lang="en-GB" sz="2000" dirty="0" smtClean="0">
                <a:solidFill>
                  <a:schemeClr val="tx1"/>
                </a:solidFill>
                <a:latin typeface="Meta"/>
              </a:rPr>
              <a:t>– To adjust with the tea pickers’ preferred time, we have changed our partner’s weekly holiday from Friday to Saturday. </a:t>
            </a:r>
          </a:p>
          <a:p>
            <a:r>
              <a:rPr lang="en-GB" sz="2000" b="1" dirty="0" smtClean="0">
                <a:solidFill>
                  <a:schemeClr val="tx1"/>
                </a:solidFill>
                <a:latin typeface="Meta"/>
              </a:rPr>
              <a:t>Cultural practice and social hierarchy </a:t>
            </a:r>
            <a:r>
              <a:rPr lang="en-GB" sz="2000" dirty="0" smtClean="0">
                <a:solidFill>
                  <a:schemeClr val="tx1"/>
                </a:solidFill>
                <a:latin typeface="Meta"/>
              </a:rPr>
              <a:t>– We have changed our hygiene promotion strategy and developed cultural groups to promote hygiene message. We have established resource centres to raise awareness among children and adolescent groups about culture, society, literature, games related to WASH, etc.</a:t>
            </a:r>
          </a:p>
          <a:p>
            <a:r>
              <a:rPr lang="en-GB" sz="2000" b="1" dirty="0" smtClean="0">
                <a:solidFill>
                  <a:schemeClr val="tx1"/>
                </a:solidFill>
                <a:latin typeface="Meta"/>
              </a:rPr>
              <a:t>Poverty</a:t>
            </a:r>
            <a:r>
              <a:rPr lang="en-GB" sz="2000" dirty="0" smtClean="0">
                <a:solidFill>
                  <a:schemeClr val="tx1"/>
                </a:solidFill>
                <a:latin typeface="Meta"/>
              </a:rPr>
              <a:t> – We have revised our cost sharing strategy considering tea pickers’ poverty situation.   </a:t>
            </a:r>
          </a:p>
          <a:p>
            <a:r>
              <a:rPr lang="en-GB" sz="2000" dirty="0" smtClean="0">
                <a:solidFill>
                  <a:schemeClr val="tx1"/>
                </a:solidFill>
                <a:latin typeface="Meta"/>
              </a:rPr>
              <a:t>See film here  </a:t>
            </a:r>
            <a:r>
              <a:rPr lang="en-AU" sz="2000" u="sng" dirty="0">
                <a:hlinkClick r:id="rId2"/>
              </a:rPr>
              <a:t>http://www.youtube.com/watch?v=WyVFdR86l8c</a:t>
            </a:r>
            <a:endParaRPr lang="en-AU"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1188" y="260648"/>
            <a:ext cx="8229600" cy="1079401"/>
          </a:xfrm>
        </p:spPr>
        <p:txBody>
          <a:bodyPr/>
          <a:lstStyle/>
          <a:p>
            <a:r>
              <a:rPr lang="en-GB" sz="2800" dirty="0" smtClean="0"/>
              <a:t>Case study two: Sex workers in Bangladesh</a:t>
            </a:r>
            <a:r>
              <a:rPr lang="en-GB" sz="2400" dirty="0" smtClean="0"/>
              <a:t/>
            </a:r>
            <a:br>
              <a:rPr lang="en-GB" sz="2400" dirty="0" smtClean="0"/>
            </a:br>
            <a:r>
              <a:rPr lang="en-GB" sz="2400" dirty="0" err="1" smtClean="0"/>
              <a:t>Shamim</a:t>
            </a:r>
            <a:r>
              <a:rPr lang="en-GB" sz="2400" dirty="0" smtClean="0"/>
              <a:t> Ahmed, WaterAid</a:t>
            </a:r>
            <a:r>
              <a:rPr lang="en-US" sz="2400" dirty="0" smtClean="0">
                <a:solidFill>
                  <a:srgbClr val="FFB612"/>
                </a:solidFill>
              </a:rPr>
              <a:t> </a:t>
            </a:r>
            <a:r>
              <a:rPr lang="en-US" sz="1200" dirty="0" smtClean="0">
                <a:solidFill>
                  <a:srgbClr val="FFB612"/>
                </a:solidFill>
              </a:rPr>
              <a:t>______________________________________________________________________________</a:t>
            </a:r>
            <a:endParaRPr lang="en-GB" sz="1200" b="1" dirty="0" smtClean="0">
              <a:solidFill>
                <a:srgbClr val="6B6BCF"/>
              </a:solidFill>
            </a:endParaRPr>
          </a:p>
        </p:txBody>
      </p:sp>
      <p:sp>
        <p:nvSpPr>
          <p:cNvPr id="18435" name="Content Placeholder 2"/>
          <p:cNvSpPr>
            <a:spLocks noGrp="1"/>
          </p:cNvSpPr>
          <p:nvPr>
            <p:ph idx="1"/>
          </p:nvPr>
        </p:nvSpPr>
        <p:spPr>
          <a:xfrm>
            <a:off x="467544" y="1340768"/>
            <a:ext cx="8136904" cy="5517232"/>
          </a:xfrm>
        </p:spPr>
        <p:txBody>
          <a:bodyPr/>
          <a:lstStyle/>
          <a:p>
            <a:pPr>
              <a:buFontTx/>
              <a:buNone/>
            </a:pPr>
            <a:r>
              <a:rPr lang="en-GB" sz="2400" b="1" dirty="0" smtClean="0">
                <a:solidFill>
                  <a:srgbClr val="00AEEF"/>
                </a:solidFill>
                <a:latin typeface="Meta"/>
              </a:rPr>
              <a:t>Barriers</a:t>
            </a:r>
          </a:p>
          <a:p>
            <a:pPr>
              <a:spcBef>
                <a:spcPts val="480"/>
              </a:spcBef>
            </a:pPr>
            <a:r>
              <a:rPr lang="en-GB" sz="2000" b="1" dirty="0" smtClean="0">
                <a:solidFill>
                  <a:schemeClr val="tx1"/>
                </a:solidFill>
                <a:latin typeface="Meta"/>
              </a:rPr>
              <a:t>Power structure </a:t>
            </a:r>
            <a:r>
              <a:rPr lang="en-GB" sz="2000" dirty="0" smtClean="0">
                <a:solidFill>
                  <a:schemeClr val="tx1"/>
                </a:solidFill>
                <a:latin typeface="Meta"/>
              </a:rPr>
              <a:t>– There is a complicated power structure developed in the brothel to exploit their rights. We failed to install any hardware initially as concerned authority and local elites, local government officials wanted to make money out of it. </a:t>
            </a:r>
            <a:endParaRPr lang="en-GB" sz="2000" b="1" dirty="0" smtClean="0">
              <a:solidFill>
                <a:schemeClr val="tx1"/>
              </a:solidFill>
              <a:latin typeface="Meta"/>
            </a:endParaRPr>
          </a:p>
          <a:p>
            <a:pPr>
              <a:spcBef>
                <a:spcPts val="480"/>
              </a:spcBef>
            </a:pPr>
            <a:r>
              <a:rPr lang="en-GB" sz="2000" b="1" dirty="0" smtClean="0">
                <a:solidFill>
                  <a:schemeClr val="tx1"/>
                </a:solidFill>
                <a:latin typeface="Meta"/>
              </a:rPr>
              <a:t>Rights issue </a:t>
            </a:r>
            <a:r>
              <a:rPr lang="en-GB" sz="2000" dirty="0" smtClean="0">
                <a:solidFill>
                  <a:schemeClr val="tx1"/>
                </a:solidFill>
                <a:latin typeface="Meta"/>
              </a:rPr>
              <a:t>– Rights of the sex workers are not acknowledged properly. Prostitution is not a legal right, so exploitation is easy.</a:t>
            </a:r>
            <a:endParaRPr lang="en-GB" sz="2000" b="1" dirty="0" smtClean="0">
              <a:solidFill>
                <a:schemeClr val="tx1"/>
              </a:solidFill>
              <a:latin typeface="Meta"/>
            </a:endParaRPr>
          </a:p>
          <a:p>
            <a:pPr>
              <a:spcBef>
                <a:spcPts val="480"/>
              </a:spcBef>
            </a:pPr>
            <a:r>
              <a:rPr lang="en-GB" sz="2000" b="1" dirty="0" smtClean="0">
                <a:solidFill>
                  <a:schemeClr val="tx1"/>
                </a:solidFill>
                <a:latin typeface="Meta"/>
              </a:rPr>
              <a:t>Staff turnover </a:t>
            </a:r>
            <a:r>
              <a:rPr lang="en-GB" sz="2000" dirty="0" smtClean="0">
                <a:solidFill>
                  <a:schemeClr val="tx1"/>
                </a:solidFill>
                <a:latin typeface="Meta"/>
              </a:rPr>
              <a:t>– No one wants to work with the sex workers!</a:t>
            </a:r>
          </a:p>
          <a:p>
            <a:pPr>
              <a:spcBef>
                <a:spcPts val="480"/>
              </a:spcBef>
            </a:pPr>
            <a:endParaRPr lang="en-GB" sz="2000" dirty="0">
              <a:solidFill>
                <a:schemeClr val="tx1"/>
              </a:solidFill>
              <a:latin typeface="Meta"/>
            </a:endParaRPr>
          </a:p>
          <a:p>
            <a:pPr>
              <a:spcBef>
                <a:spcPts val="480"/>
              </a:spcBef>
            </a:pPr>
            <a:endParaRPr lang="en-GB" sz="2000" dirty="0" smtClean="0">
              <a:solidFill>
                <a:schemeClr val="tx1"/>
              </a:solidFill>
              <a:latin typeface="Meta"/>
            </a:endParaRPr>
          </a:p>
          <a:p>
            <a:pPr>
              <a:spcBef>
                <a:spcPts val="480"/>
              </a:spcBef>
            </a:pPr>
            <a:endParaRPr lang="en-GB" sz="2000" dirty="0">
              <a:solidFill>
                <a:schemeClr val="tx1"/>
              </a:solidFill>
              <a:latin typeface="Meta"/>
            </a:endParaRPr>
          </a:p>
          <a:p>
            <a:pPr>
              <a:spcBef>
                <a:spcPts val="480"/>
              </a:spcBef>
            </a:pPr>
            <a:r>
              <a:rPr lang="en-GB" sz="2000" dirty="0"/>
              <a:t> </a:t>
            </a:r>
            <a:endParaRPr lang="en-GB" sz="2000" dirty="0" smtClean="0">
              <a:solidFill>
                <a:schemeClr val="tx1"/>
              </a:solidFill>
              <a:latin typeface="Met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313" y="260921"/>
            <a:ext cx="8229600" cy="1151855"/>
          </a:xfrm>
        </p:spPr>
        <p:txBody>
          <a:bodyPr/>
          <a:lstStyle/>
          <a:p>
            <a:r>
              <a:rPr lang="en-GB" sz="2800" dirty="0" smtClean="0"/>
              <a:t>Case study two: Sex workers in Bangladesh</a:t>
            </a:r>
            <a:br>
              <a:rPr lang="en-GB" sz="2800" dirty="0" smtClean="0"/>
            </a:br>
            <a:r>
              <a:rPr lang="en-GB" sz="2400" dirty="0" err="1" smtClean="0"/>
              <a:t>Shamim</a:t>
            </a:r>
            <a:r>
              <a:rPr lang="en-GB" sz="2400" dirty="0" smtClean="0"/>
              <a:t> Ahmed, WaterAid</a:t>
            </a:r>
            <a:r>
              <a:rPr lang="en-US" sz="2400" dirty="0" smtClean="0">
                <a:solidFill>
                  <a:srgbClr val="FFB612"/>
                </a:solidFill>
              </a:rPr>
              <a:t> </a:t>
            </a:r>
            <a:r>
              <a:rPr lang="en-US" sz="1200" dirty="0" smtClean="0">
                <a:solidFill>
                  <a:srgbClr val="FFB612"/>
                </a:solidFill>
              </a:rPr>
              <a:t>_______________________________________________________________________________</a:t>
            </a:r>
            <a:endParaRPr lang="en-GB" sz="1200" b="1" dirty="0" smtClean="0">
              <a:solidFill>
                <a:srgbClr val="6B6BCF"/>
              </a:solidFill>
            </a:endParaRPr>
          </a:p>
        </p:txBody>
      </p:sp>
      <p:sp>
        <p:nvSpPr>
          <p:cNvPr id="19459" name="Content Placeholder 2"/>
          <p:cNvSpPr>
            <a:spLocks noGrp="1"/>
          </p:cNvSpPr>
          <p:nvPr>
            <p:ph idx="1"/>
          </p:nvPr>
        </p:nvSpPr>
        <p:spPr>
          <a:xfrm>
            <a:off x="467544" y="1484784"/>
            <a:ext cx="8373616" cy="5589587"/>
          </a:xfrm>
        </p:spPr>
        <p:txBody>
          <a:bodyPr/>
          <a:lstStyle/>
          <a:p>
            <a:pPr>
              <a:buFontTx/>
              <a:buNone/>
            </a:pPr>
            <a:r>
              <a:rPr lang="en-GB" sz="2400" b="1" dirty="0" smtClean="0">
                <a:solidFill>
                  <a:srgbClr val="00AEEF"/>
                </a:solidFill>
                <a:latin typeface="Meta"/>
              </a:rPr>
              <a:t>Overcoming barriers</a:t>
            </a:r>
          </a:p>
          <a:p>
            <a:pPr>
              <a:spcBef>
                <a:spcPts val="480"/>
              </a:spcBef>
            </a:pPr>
            <a:r>
              <a:rPr lang="en-GB" sz="2000" b="1" dirty="0" smtClean="0">
                <a:solidFill>
                  <a:schemeClr val="tx1"/>
                </a:solidFill>
                <a:latin typeface="Meta"/>
              </a:rPr>
              <a:t>Power structure </a:t>
            </a:r>
            <a:r>
              <a:rPr lang="en-GB" sz="2000" dirty="0" smtClean="0">
                <a:solidFill>
                  <a:schemeClr val="tx1"/>
                </a:solidFill>
                <a:latin typeface="Meta"/>
              </a:rPr>
              <a:t>– We have built liaison with top level government officials at the central level and through them influenced the local government. On the other hand, our partners’ continuous advocacy with different local bodies also helped to improve the situation. Now we have started hardware installation in the brothel. </a:t>
            </a:r>
          </a:p>
          <a:p>
            <a:pPr>
              <a:spcBef>
                <a:spcPts val="480"/>
              </a:spcBef>
            </a:pPr>
            <a:r>
              <a:rPr lang="en-GB" sz="2000" b="1" dirty="0" smtClean="0">
                <a:solidFill>
                  <a:schemeClr val="tx1"/>
                </a:solidFill>
                <a:latin typeface="Meta"/>
              </a:rPr>
              <a:t>Rights issue </a:t>
            </a:r>
            <a:r>
              <a:rPr lang="en-GB" sz="2000" dirty="0" smtClean="0">
                <a:solidFill>
                  <a:schemeClr val="tx1"/>
                </a:solidFill>
                <a:latin typeface="Meta"/>
              </a:rPr>
              <a:t>– We are first trying to establish WASH rights of the sex workers and then we will expand our arena. </a:t>
            </a:r>
          </a:p>
          <a:p>
            <a:pPr>
              <a:spcBef>
                <a:spcPts val="480"/>
              </a:spcBef>
            </a:pPr>
            <a:r>
              <a:rPr lang="en-GB" sz="2000" b="1" dirty="0" smtClean="0">
                <a:solidFill>
                  <a:schemeClr val="tx1"/>
                </a:solidFill>
                <a:latin typeface="Meta"/>
              </a:rPr>
              <a:t>Staff turnover </a:t>
            </a:r>
            <a:r>
              <a:rPr lang="en-GB" sz="2000" dirty="0" smtClean="0">
                <a:solidFill>
                  <a:schemeClr val="tx1"/>
                </a:solidFill>
                <a:latin typeface="Meta"/>
              </a:rPr>
              <a:t>– We are trying to employ local staff from partner level so that the staff turnover can be reduced</a:t>
            </a:r>
            <a:r>
              <a:rPr lang="en-GB" sz="2400" dirty="0" smtClean="0">
                <a:solidFill>
                  <a:schemeClr val="tx1"/>
                </a:solidFill>
                <a:latin typeface="Meta"/>
              </a:rPr>
              <a:t>. </a:t>
            </a:r>
          </a:p>
          <a:p>
            <a:pPr>
              <a:spcBef>
                <a:spcPts val="480"/>
              </a:spcBef>
            </a:pPr>
            <a:endParaRPr lang="en-GB" sz="2400" dirty="0">
              <a:solidFill>
                <a:schemeClr val="tx1"/>
              </a:solidFill>
              <a:latin typeface="Meta"/>
            </a:endParaRPr>
          </a:p>
          <a:p>
            <a:pPr>
              <a:spcBef>
                <a:spcPts val="480"/>
              </a:spcBef>
            </a:pPr>
            <a:r>
              <a:rPr lang="en-GB" sz="2400" dirty="0">
                <a:solidFill>
                  <a:schemeClr val="tx1"/>
                </a:solidFill>
                <a:latin typeface="Meta"/>
              </a:rPr>
              <a:t>See film here:  </a:t>
            </a:r>
            <a:r>
              <a:rPr lang="en-GB" sz="1800" dirty="0">
                <a:hlinkClick r:id="rId2"/>
              </a:rPr>
              <a:t>http://www.youtube.com/watch?v=W6bA9xGom6E</a:t>
            </a:r>
            <a:endParaRPr lang="en-GB" sz="1800" dirty="0" smtClean="0">
              <a:solidFill>
                <a:schemeClr val="tx1"/>
              </a:solidFill>
              <a:latin typeface="Met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2800" dirty="0" smtClean="0"/>
              <a:t>Case study three: Pastoralists in Tanzania</a:t>
            </a:r>
            <a:r>
              <a:rPr lang="en-GB" sz="2400" dirty="0" smtClean="0"/>
              <a:t/>
            </a:r>
            <a:br>
              <a:rPr lang="en-GB" sz="2400" dirty="0" smtClean="0"/>
            </a:br>
            <a:r>
              <a:rPr lang="en-GB" sz="2400" dirty="0" err="1" smtClean="0"/>
              <a:t>Ferdinandos</a:t>
            </a:r>
            <a:r>
              <a:rPr lang="en-GB" sz="2400" dirty="0" smtClean="0"/>
              <a:t> </a:t>
            </a:r>
            <a:r>
              <a:rPr lang="en-GB" sz="2400" dirty="0" err="1" smtClean="0"/>
              <a:t>Axweso</a:t>
            </a:r>
            <a:r>
              <a:rPr lang="en-GB" sz="2400" dirty="0" smtClean="0"/>
              <a:t>, WaterAid</a:t>
            </a:r>
            <a:r>
              <a:rPr lang="en-US" sz="1800" dirty="0" smtClean="0">
                <a:solidFill>
                  <a:srgbClr val="FFB612"/>
                </a:solidFill>
              </a:rPr>
              <a:t> </a:t>
            </a:r>
            <a:r>
              <a:rPr lang="en-US" sz="1200" dirty="0" smtClean="0">
                <a:solidFill>
                  <a:srgbClr val="FFB612"/>
                </a:solidFill>
              </a:rPr>
              <a:t>________________________________________________________________________</a:t>
            </a:r>
            <a:endParaRPr lang="en-US" sz="1200" b="1" dirty="0" smtClean="0">
              <a:solidFill>
                <a:srgbClr val="6B6BCF"/>
              </a:solidFill>
            </a:endParaRPr>
          </a:p>
        </p:txBody>
      </p:sp>
      <p:sp>
        <p:nvSpPr>
          <p:cNvPr id="20483" name="Content Placeholder 2"/>
          <p:cNvSpPr>
            <a:spLocks noGrp="1"/>
          </p:cNvSpPr>
          <p:nvPr>
            <p:ph idx="1"/>
          </p:nvPr>
        </p:nvSpPr>
        <p:spPr>
          <a:xfrm>
            <a:off x="395536" y="1412776"/>
            <a:ext cx="8229600" cy="4525963"/>
          </a:xfrm>
        </p:spPr>
        <p:txBody>
          <a:bodyPr/>
          <a:lstStyle/>
          <a:p>
            <a:pPr>
              <a:buFontTx/>
              <a:buNone/>
            </a:pPr>
            <a:r>
              <a:rPr lang="en-US" sz="2400" b="1" dirty="0" smtClean="0">
                <a:solidFill>
                  <a:srgbClr val="00AEEF"/>
                </a:solidFill>
              </a:rPr>
              <a:t>Barriers</a:t>
            </a:r>
          </a:p>
          <a:p>
            <a:r>
              <a:rPr lang="en-US" sz="2000" b="1" dirty="0" smtClean="0">
                <a:solidFill>
                  <a:schemeClr val="tx1"/>
                </a:solidFill>
              </a:rPr>
              <a:t>Basic services </a:t>
            </a:r>
            <a:r>
              <a:rPr lang="en-US" sz="2000" dirty="0" smtClean="0">
                <a:solidFill>
                  <a:schemeClr val="tx1"/>
                </a:solidFill>
              </a:rPr>
              <a:t>such as water and sanitation are not adequately provided nor adapted to the pastoralist communities.</a:t>
            </a:r>
          </a:p>
          <a:p>
            <a:r>
              <a:rPr lang="en-US" sz="2000" dirty="0" smtClean="0">
                <a:solidFill>
                  <a:schemeClr val="tx1"/>
                </a:solidFill>
              </a:rPr>
              <a:t>The crux of the problem is that </a:t>
            </a:r>
            <a:r>
              <a:rPr lang="en-US" sz="2000" b="1" dirty="0" smtClean="0">
                <a:solidFill>
                  <a:schemeClr val="tx1"/>
                </a:solidFill>
              </a:rPr>
              <a:t>policies</a:t>
            </a:r>
            <a:r>
              <a:rPr lang="en-US" sz="2000" dirty="0" smtClean="0">
                <a:solidFill>
                  <a:schemeClr val="tx1"/>
                </a:solidFill>
              </a:rPr>
              <a:t> have consistently focused on settling pastoralists as the way to bring them improved services but little has been done to understand their livelihood system. </a:t>
            </a:r>
          </a:p>
          <a:p>
            <a:r>
              <a:rPr lang="en-US" sz="2000" dirty="0" smtClean="0">
                <a:solidFill>
                  <a:schemeClr val="tx1"/>
                </a:solidFill>
              </a:rPr>
              <a:t>For instance, pastoralist communities are mobile but the National Water Policy (NAWAPO) insists on permanent water sources, priority to water for human needs rather than cattle.</a:t>
            </a:r>
          </a:p>
          <a:p>
            <a:r>
              <a:rPr lang="en-US" sz="2000" b="1" dirty="0" smtClean="0">
                <a:solidFill>
                  <a:schemeClr val="tx1"/>
                </a:solidFill>
              </a:rPr>
              <a:t>Poor knowledge </a:t>
            </a:r>
            <a:r>
              <a:rPr lang="en-US" sz="2000" dirty="0" smtClean="0">
                <a:solidFill>
                  <a:schemeClr val="tx1"/>
                </a:solidFill>
              </a:rPr>
              <a:t>on how to build and use latrines discourages pastoralists from building toilets.</a:t>
            </a:r>
          </a:p>
          <a:p>
            <a:r>
              <a:rPr lang="en-US" sz="2000" b="1" dirty="0" smtClean="0">
                <a:solidFill>
                  <a:schemeClr val="tx1"/>
                </a:solidFill>
              </a:rPr>
              <a:t>By-laws threat and/or campaigns </a:t>
            </a:r>
            <a:r>
              <a:rPr lang="en-US" sz="2000" dirty="0" smtClean="0">
                <a:solidFill>
                  <a:schemeClr val="tx1"/>
                </a:solidFill>
              </a:rPr>
              <a:t>that </a:t>
            </a:r>
            <a:r>
              <a:rPr lang="en-US" sz="2000" dirty="0" err="1" smtClean="0">
                <a:solidFill>
                  <a:schemeClr val="tx1"/>
                </a:solidFill>
              </a:rPr>
              <a:t>capitalise</a:t>
            </a:r>
            <a:r>
              <a:rPr lang="en-US" sz="2000" dirty="0" smtClean="0">
                <a:solidFill>
                  <a:schemeClr val="tx1"/>
                </a:solidFill>
              </a:rPr>
              <a:t> on engendering a fear of disease and death have not been successful in bringing about a change in sanitation practices among pastoralists.</a:t>
            </a:r>
          </a:p>
          <a:p>
            <a:pPr>
              <a:buFont typeface="Wingdings" pitchFamily="2" charset="2"/>
              <a:buNone/>
            </a:pP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z="2800" dirty="0" smtClean="0"/>
              <a:t>Case study three: Pastoralists in Tanzania</a:t>
            </a:r>
            <a:r>
              <a:rPr lang="en-GB" sz="2000" dirty="0" smtClean="0"/>
              <a:t/>
            </a:r>
            <a:br>
              <a:rPr lang="en-GB" sz="2000" dirty="0" smtClean="0"/>
            </a:br>
            <a:r>
              <a:rPr lang="en-GB" sz="2400" dirty="0" err="1" smtClean="0"/>
              <a:t>Ferdinandos</a:t>
            </a:r>
            <a:r>
              <a:rPr lang="en-GB" sz="2400" dirty="0" smtClean="0"/>
              <a:t> </a:t>
            </a:r>
            <a:r>
              <a:rPr lang="en-GB" sz="2400" dirty="0" err="1" smtClean="0"/>
              <a:t>Axweso</a:t>
            </a:r>
            <a:r>
              <a:rPr lang="en-GB" sz="2400" dirty="0" smtClean="0"/>
              <a:t>, WaterAid</a:t>
            </a:r>
            <a:r>
              <a:rPr lang="en-US" sz="2400" dirty="0" smtClean="0">
                <a:solidFill>
                  <a:srgbClr val="FFB612"/>
                </a:solidFill>
              </a:rPr>
              <a:t> </a:t>
            </a:r>
            <a:r>
              <a:rPr lang="en-US" sz="1200" dirty="0" smtClean="0">
                <a:solidFill>
                  <a:srgbClr val="FFB612"/>
                </a:solidFill>
              </a:rPr>
              <a:t>________________________________________________________________________</a:t>
            </a:r>
            <a:endParaRPr lang="en-US" sz="1200" b="1" dirty="0" smtClean="0">
              <a:solidFill>
                <a:srgbClr val="6B6BCF"/>
              </a:solidFill>
            </a:endParaRPr>
          </a:p>
        </p:txBody>
      </p:sp>
      <p:sp>
        <p:nvSpPr>
          <p:cNvPr id="21507" name="Content Placeholder 2"/>
          <p:cNvSpPr>
            <a:spLocks noGrp="1"/>
          </p:cNvSpPr>
          <p:nvPr>
            <p:ph idx="1"/>
          </p:nvPr>
        </p:nvSpPr>
        <p:spPr>
          <a:xfrm>
            <a:off x="457200" y="1341438"/>
            <a:ext cx="8229600" cy="4823866"/>
          </a:xfrm>
        </p:spPr>
        <p:txBody>
          <a:bodyPr/>
          <a:lstStyle/>
          <a:p>
            <a:pPr>
              <a:buFont typeface="Wingdings" pitchFamily="2" charset="2"/>
              <a:buNone/>
            </a:pPr>
            <a:r>
              <a:rPr lang="en-US" sz="2400" b="1" dirty="0" smtClean="0">
                <a:solidFill>
                  <a:srgbClr val="00AEEF"/>
                </a:solidFill>
              </a:rPr>
              <a:t>What we are doing</a:t>
            </a:r>
          </a:p>
          <a:p>
            <a:pPr>
              <a:buFont typeface="Wingdings" pitchFamily="2" charset="2"/>
              <a:buNone/>
            </a:pPr>
            <a:r>
              <a:rPr lang="en-US" sz="2000" b="1" dirty="0" smtClean="0">
                <a:solidFill>
                  <a:schemeClr val="tx1"/>
                </a:solidFill>
              </a:rPr>
              <a:t>Water supply</a:t>
            </a:r>
            <a:endParaRPr lang="en-US" sz="2000" dirty="0" smtClean="0">
              <a:solidFill>
                <a:schemeClr val="tx1"/>
              </a:solidFill>
            </a:endParaRPr>
          </a:p>
          <a:p>
            <a:r>
              <a:rPr lang="en-US" sz="2000" dirty="0" smtClean="0">
                <a:solidFill>
                  <a:schemeClr val="tx1"/>
                </a:solidFill>
              </a:rPr>
              <a:t>We are advocating for a </a:t>
            </a:r>
            <a:r>
              <a:rPr lang="en-US" sz="2000" b="1" dirty="0" smtClean="0">
                <a:solidFill>
                  <a:schemeClr val="tx1"/>
                </a:solidFill>
              </a:rPr>
              <a:t>holistic approach</a:t>
            </a:r>
            <a:r>
              <a:rPr lang="en-US" sz="2000" dirty="0" smtClean="0">
                <a:solidFill>
                  <a:schemeClr val="tx1"/>
                </a:solidFill>
              </a:rPr>
              <a:t> to water supply – integrating human and cattle needs when constructing water projects.  </a:t>
            </a:r>
          </a:p>
          <a:p>
            <a:r>
              <a:rPr lang="en-US" sz="2000" dirty="0" smtClean="0">
                <a:solidFill>
                  <a:schemeClr val="tx1"/>
                </a:solidFill>
              </a:rPr>
              <a:t>To reduce long distances to water sources for domestic and livestock uses, we are examining a range of </a:t>
            </a:r>
            <a:r>
              <a:rPr lang="en-US" sz="2000" b="1" dirty="0" smtClean="0">
                <a:solidFill>
                  <a:schemeClr val="tx1"/>
                </a:solidFill>
              </a:rPr>
              <a:t>water technologies </a:t>
            </a:r>
            <a:r>
              <a:rPr lang="en-US" sz="2000" dirty="0" smtClean="0">
                <a:solidFill>
                  <a:schemeClr val="tx1"/>
                </a:solidFill>
              </a:rPr>
              <a:t>to increase affordability and accessibility.</a:t>
            </a:r>
          </a:p>
          <a:p>
            <a:pPr>
              <a:buFont typeface="Wingdings" pitchFamily="2" charset="2"/>
              <a:buNone/>
            </a:pPr>
            <a:r>
              <a:rPr lang="en-US" sz="2000" b="1" dirty="0" smtClean="0">
                <a:solidFill>
                  <a:schemeClr val="tx1"/>
                </a:solidFill>
              </a:rPr>
              <a:t>Sanitation and hygiene</a:t>
            </a:r>
            <a:endParaRPr lang="en-US" sz="2000" dirty="0" smtClean="0">
              <a:solidFill>
                <a:schemeClr val="tx1"/>
              </a:solidFill>
            </a:endParaRPr>
          </a:p>
          <a:p>
            <a:r>
              <a:rPr lang="en-US" sz="2000" dirty="0" smtClean="0">
                <a:solidFill>
                  <a:schemeClr val="tx1"/>
                </a:solidFill>
              </a:rPr>
              <a:t>We are building </a:t>
            </a:r>
            <a:r>
              <a:rPr lang="en-US" sz="2000" b="1" dirty="0" smtClean="0">
                <a:solidFill>
                  <a:schemeClr val="tx1"/>
                </a:solidFill>
              </a:rPr>
              <a:t>sanitation centers </a:t>
            </a:r>
            <a:r>
              <a:rPr lang="en-US" sz="2000" dirty="0" smtClean="0">
                <a:solidFill>
                  <a:schemeClr val="tx1"/>
                </a:solidFill>
              </a:rPr>
              <a:t>and providing </a:t>
            </a:r>
            <a:r>
              <a:rPr lang="en-US" sz="2000" b="1" dirty="0" smtClean="0">
                <a:solidFill>
                  <a:schemeClr val="tx1"/>
                </a:solidFill>
              </a:rPr>
              <a:t>skills training </a:t>
            </a:r>
            <a:r>
              <a:rPr lang="en-US" sz="2000" dirty="0" smtClean="0">
                <a:solidFill>
                  <a:schemeClr val="tx1"/>
                </a:solidFill>
              </a:rPr>
              <a:t>for selected community masons to pilot pit-latrine models tailor-made for local needs.   </a:t>
            </a:r>
          </a:p>
          <a:p>
            <a:r>
              <a:rPr lang="en-US" sz="2000" dirty="0" smtClean="0">
                <a:solidFill>
                  <a:schemeClr val="tx1"/>
                </a:solidFill>
              </a:rPr>
              <a:t>To overcome </a:t>
            </a:r>
            <a:r>
              <a:rPr lang="en-US" sz="2000" b="1" dirty="0" smtClean="0">
                <a:solidFill>
                  <a:schemeClr val="tx1"/>
                </a:solidFill>
              </a:rPr>
              <a:t>traditional beliefs </a:t>
            </a:r>
            <a:r>
              <a:rPr lang="en-US" sz="2000" dirty="0" smtClean="0">
                <a:solidFill>
                  <a:schemeClr val="tx1"/>
                </a:solidFill>
              </a:rPr>
              <a:t>we encourage local people to view cleaner and more hygienic practices as something to aspire to.</a:t>
            </a:r>
          </a:p>
          <a:p>
            <a:pPr>
              <a:buFont typeface="Wingdings" pitchFamily="2" charset="2"/>
              <a:buNone/>
            </a:pPr>
            <a:r>
              <a:rPr lang="en-US" sz="2000" dirty="0" smtClean="0">
                <a:solidFill>
                  <a:schemeClr val="tx1"/>
                </a:solidFill>
              </a:rPr>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49666" cy="706090"/>
          </a:xfrm>
        </p:spPr>
        <p:txBody>
          <a:bodyPr/>
          <a:lstStyle/>
          <a:p>
            <a:pPr algn="ctr"/>
            <a:r>
              <a:rPr lang="en-GB" sz="4000" dirty="0" smtClean="0"/>
              <a:t>Quick poll</a:t>
            </a:r>
            <a:endParaRPr lang="en-GB" sz="4000" dirty="0"/>
          </a:p>
        </p:txBody>
      </p:sp>
      <p:sp>
        <p:nvSpPr>
          <p:cNvPr id="6" name="Content Placeholder 5"/>
          <p:cNvSpPr>
            <a:spLocks noGrp="1"/>
          </p:cNvSpPr>
          <p:nvPr>
            <p:ph idx="1"/>
          </p:nvPr>
        </p:nvSpPr>
        <p:spPr>
          <a:xfrm>
            <a:off x="457200" y="1196753"/>
            <a:ext cx="8363272" cy="4929410"/>
          </a:xfrm>
        </p:spPr>
        <p:txBody>
          <a:bodyPr/>
          <a:lstStyle/>
          <a:p>
            <a:r>
              <a:rPr lang="en-GB" sz="2800" dirty="0" smtClean="0"/>
              <a:t>What is the main focus of your work or experience? </a:t>
            </a:r>
          </a:p>
          <a:p>
            <a:r>
              <a:rPr lang="en-GB" sz="2800" dirty="0" smtClean="0"/>
              <a:t>Please select the option that most closely applies to you:</a:t>
            </a:r>
            <a:endParaRPr lang="en-GB" dirty="0" smtClean="0"/>
          </a:p>
          <a:p>
            <a:r>
              <a:rPr lang="en-GB" sz="2800" b="1" dirty="0" smtClean="0">
                <a:solidFill>
                  <a:srgbClr val="FF0000"/>
                </a:solidFill>
              </a:rPr>
              <a:t>A</a:t>
            </a:r>
            <a:r>
              <a:rPr lang="en-GB" dirty="0">
                <a:solidFill>
                  <a:srgbClr val="FF0000"/>
                </a:solidFill>
              </a:rPr>
              <a:t> </a:t>
            </a:r>
            <a:r>
              <a:rPr lang="en-GB" dirty="0" smtClean="0">
                <a:solidFill>
                  <a:srgbClr val="FF0000"/>
                </a:solidFill>
              </a:rPr>
              <a:t>  </a:t>
            </a:r>
            <a:r>
              <a:rPr lang="en-GB" dirty="0" smtClean="0"/>
              <a:t>Water, sanitation and hygiene (WASH)</a:t>
            </a:r>
          </a:p>
          <a:p>
            <a:r>
              <a:rPr lang="en-GB" sz="2800" b="1" dirty="0" smtClean="0">
                <a:solidFill>
                  <a:srgbClr val="FF0000"/>
                </a:solidFill>
              </a:rPr>
              <a:t>B </a:t>
            </a:r>
            <a:r>
              <a:rPr lang="en-GB" dirty="0" smtClean="0"/>
              <a:t>  </a:t>
            </a:r>
            <a:r>
              <a:rPr lang="en-GB" smtClean="0"/>
              <a:t>Non WASH Service </a:t>
            </a:r>
            <a:r>
              <a:rPr lang="en-GB" dirty="0" smtClean="0"/>
              <a:t>provider </a:t>
            </a:r>
            <a:r>
              <a:rPr lang="en-GB" dirty="0"/>
              <a:t>/</a:t>
            </a:r>
            <a:r>
              <a:rPr lang="en-GB" dirty="0" smtClean="0"/>
              <a:t>NGO</a:t>
            </a:r>
            <a:r>
              <a:rPr lang="en-GB" smtClean="0"/>
              <a:t>, 	personal experience</a:t>
            </a:r>
            <a:endParaRPr lang="en-GB" dirty="0" smtClean="0"/>
          </a:p>
          <a:p>
            <a:r>
              <a:rPr lang="en-GB" sz="2800" b="1" dirty="0" smtClean="0">
                <a:solidFill>
                  <a:srgbClr val="FF0000"/>
                </a:solidFill>
              </a:rPr>
              <a:t>C </a:t>
            </a:r>
            <a:r>
              <a:rPr lang="en-GB" dirty="0" smtClean="0"/>
              <a:t> Education</a:t>
            </a:r>
          </a:p>
          <a:p>
            <a:r>
              <a:rPr lang="en-GB" sz="2800" b="1" dirty="0" smtClean="0">
                <a:solidFill>
                  <a:srgbClr val="FF0000"/>
                </a:solidFill>
              </a:rPr>
              <a:t>D</a:t>
            </a:r>
            <a:r>
              <a:rPr lang="en-GB" dirty="0" smtClean="0"/>
              <a:t>  Other</a:t>
            </a:r>
            <a:endParaRPr lang="en-GB" dirty="0"/>
          </a:p>
        </p:txBody>
      </p:sp>
    </p:spTree>
    <p:extLst>
      <p:ext uri="{BB962C8B-B14F-4D97-AF65-F5344CB8AC3E}">
        <p14:creationId xmlns:p14="http://schemas.microsoft.com/office/powerpoint/2010/main" val="3860413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1426170"/>
          </a:xfrm>
        </p:spPr>
        <p:txBody>
          <a:bodyPr/>
          <a:lstStyle/>
          <a:p>
            <a:pPr>
              <a:defRPr/>
            </a:pPr>
            <a:r>
              <a:rPr lang="en-GB" sz="2800" dirty="0" smtClean="0"/>
              <a:t>Case study four: Working with scheduled tribes </a:t>
            </a:r>
            <a:br>
              <a:rPr lang="en-GB" sz="2800" dirty="0" smtClean="0"/>
            </a:br>
            <a:r>
              <a:rPr lang="en-GB" sz="2800" dirty="0" smtClean="0"/>
              <a:t>in India</a:t>
            </a:r>
            <a:r>
              <a:rPr lang="en-GB" sz="2400" b="1" dirty="0" smtClean="0">
                <a:solidFill>
                  <a:schemeClr val="accent6">
                    <a:lumMod val="60000"/>
                    <a:lumOff val="40000"/>
                  </a:schemeClr>
                </a:solidFill>
              </a:rPr>
              <a:t/>
            </a:r>
            <a:br>
              <a:rPr lang="en-GB" sz="2400" b="1" dirty="0" smtClean="0">
                <a:solidFill>
                  <a:schemeClr val="accent6">
                    <a:lumMod val="60000"/>
                    <a:lumOff val="40000"/>
                  </a:schemeClr>
                </a:solidFill>
              </a:rPr>
            </a:br>
            <a:r>
              <a:rPr lang="en-GB" sz="2400" dirty="0" smtClean="0"/>
              <a:t>Hilda Coelho, Centre for Rural Studies and Development</a:t>
            </a:r>
            <a:br>
              <a:rPr lang="en-GB" sz="2400" dirty="0" smtClean="0"/>
            </a:br>
            <a:r>
              <a:rPr lang="en-US" sz="1200" dirty="0" smtClean="0">
                <a:solidFill>
                  <a:srgbClr val="FFB612"/>
                </a:solidFill>
              </a:rPr>
              <a:t> __________________________________________________________________________________________</a:t>
            </a:r>
            <a:endParaRPr lang="en-GB" sz="1200" dirty="0" smtClean="0"/>
          </a:p>
        </p:txBody>
      </p:sp>
      <p:sp>
        <p:nvSpPr>
          <p:cNvPr id="22531" name="Content Placeholder 2"/>
          <p:cNvSpPr>
            <a:spLocks noGrp="1"/>
          </p:cNvSpPr>
          <p:nvPr>
            <p:ph idx="1"/>
          </p:nvPr>
        </p:nvSpPr>
        <p:spPr>
          <a:xfrm>
            <a:off x="457200" y="1772816"/>
            <a:ext cx="8229600" cy="4353347"/>
          </a:xfrm>
        </p:spPr>
        <p:txBody>
          <a:bodyPr/>
          <a:lstStyle/>
          <a:p>
            <a:pPr>
              <a:buFontTx/>
              <a:buNone/>
            </a:pPr>
            <a:r>
              <a:rPr lang="en-GB" sz="2400" b="1" dirty="0" smtClean="0">
                <a:solidFill>
                  <a:srgbClr val="00AEEF"/>
                </a:solidFill>
              </a:rPr>
              <a:t>Issues faced</a:t>
            </a:r>
            <a:r>
              <a:rPr lang="en-GB" sz="2400" dirty="0" smtClean="0">
                <a:solidFill>
                  <a:srgbClr val="00AEEF"/>
                </a:solidFill>
              </a:rPr>
              <a:t> </a:t>
            </a:r>
          </a:p>
          <a:p>
            <a:r>
              <a:rPr lang="en-GB" sz="2000" dirty="0" smtClean="0">
                <a:solidFill>
                  <a:schemeClr val="tx1"/>
                </a:solidFill>
              </a:rPr>
              <a:t>Isolated villages, located in forest areas, illiteracy, poverty, ignorance.</a:t>
            </a:r>
          </a:p>
          <a:p>
            <a:r>
              <a:rPr lang="en-GB" sz="2000" dirty="0" smtClean="0">
                <a:solidFill>
                  <a:schemeClr val="tx1"/>
                </a:solidFill>
              </a:rPr>
              <a:t>Distinct culture: Exploited by mainstream culture and communities. Shy of contact with outside community.</a:t>
            </a:r>
          </a:p>
          <a:p>
            <a:r>
              <a:rPr lang="en-GB" sz="2000" dirty="0" smtClean="0">
                <a:solidFill>
                  <a:schemeClr val="tx1"/>
                </a:solidFill>
              </a:rPr>
              <a:t>Lack of safe drinking water and good sanitation.</a:t>
            </a:r>
          </a:p>
          <a:p>
            <a:r>
              <a:rPr lang="en-GB" sz="2000" dirty="0" smtClean="0">
                <a:solidFill>
                  <a:schemeClr val="tx1"/>
                </a:solidFill>
              </a:rPr>
              <a:t>Deprivation of government programme through lack of information, lack of access.</a:t>
            </a:r>
          </a:p>
          <a:p>
            <a:r>
              <a:rPr lang="en-GB" sz="2000" dirty="0" smtClean="0">
                <a:solidFill>
                  <a:schemeClr val="tx1"/>
                </a:solidFill>
              </a:rPr>
              <a:t>Retaining land, destructive liquor habits, diseases, especially malaria and TB.</a:t>
            </a:r>
          </a:p>
          <a:p>
            <a:endParaRPr lang="en-GB" dirty="0" smtClean="0"/>
          </a:p>
          <a:p>
            <a:pPr>
              <a:buFontTx/>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1642194"/>
          </a:xfrm>
        </p:spPr>
        <p:txBody>
          <a:bodyPr/>
          <a:lstStyle/>
          <a:p>
            <a:pPr>
              <a:defRPr/>
            </a:pPr>
            <a:r>
              <a:rPr lang="en-GB" sz="2800" dirty="0" smtClean="0"/>
              <a:t>Case study four: Working with scheduled tribes </a:t>
            </a:r>
            <a:br>
              <a:rPr lang="en-GB" sz="2800" dirty="0" smtClean="0"/>
            </a:br>
            <a:r>
              <a:rPr lang="en-GB" sz="2800" dirty="0" smtClean="0"/>
              <a:t>in India</a:t>
            </a:r>
            <a:r>
              <a:rPr lang="en-GB" sz="2400" b="1" dirty="0" smtClean="0">
                <a:solidFill>
                  <a:schemeClr val="accent6">
                    <a:lumMod val="60000"/>
                    <a:lumOff val="40000"/>
                  </a:schemeClr>
                </a:solidFill>
              </a:rPr>
              <a:t/>
            </a:r>
            <a:br>
              <a:rPr lang="en-GB" sz="2400" b="1" dirty="0" smtClean="0">
                <a:solidFill>
                  <a:schemeClr val="accent6">
                    <a:lumMod val="60000"/>
                    <a:lumOff val="40000"/>
                  </a:schemeClr>
                </a:solidFill>
              </a:rPr>
            </a:br>
            <a:r>
              <a:rPr lang="en-GB" sz="2400" dirty="0" smtClean="0"/>
              <a:t>Hilda Coelho, Centre for Rural Studies and Development</a:t>
            </a:r>
            <a:br>
              <a:rPr lang="en-GB" sz="2400" dirty="0" smtClean="0"/>
            </a:br>
            <a:r>
              <a:rPr lang="en-US" sz="2400" dirty="0" smtClean="0">
                <a:solidFill>
                  <a:srgbClr val="FFB612"/>
                </a:solidFill>
              </a:rPr>
              <a:t> </a:t>
            </a:r>
            <a:r>
              <a:rPr lang="en-US" sz="1100" dirty="0" smtClean="0">
                <a:solidFill>
                  <a:srgbClr val="FFB612"/>
                </a:solidFill>
              </a:rPr>
              <a:t>__________________________________________________________________________________________________</a:t>
            </a:r>
            <a:endParaRPr lang="en-GB" sz="1100" dirty="0" smtClean="0"/>
          </a:p>
        </p:txBody>
      </p:sp>
      <p:sp>
        <p:nvSpPr>
          <p:cNvPr id="23555" name="Content Placeholder 2"/>
          <p:cNvSpPr>
            <a:spLocks noGrp="1"/>
          </p:cNvSpPr>
          <p:nvPr>
            <p:ph idx="1"/>
          </p:nvPr>
        </p:nvSpPr>
        <p:spPr>
          <a:xfrm>
            <a:off x="395536" y="1988840"/>
            <a:ext cx="8568952" cy="4137323"/>
          </a:xfrm>
        </p:spPr>
        <p:txBody>
          <a:bodyPr/>
          <a:lstStyle/>
          <a:p>
            <a:pPr>
              <a:buFontTx/>
              <a:buNone/>
            </a:pPr>
            <a:r>
              <a:rPr lang="en-GB" sz="2400" b="1" dirty="0" smtClean="0">
                <a:solidFill>
                  <a:srgbClr val="00AEEF"/>
                </a:solidFill>
              </a:rPr>
              <a:t>Adopting a rights-based approach</a:t>
            </a:r>
          </a:p>
          <a:p>
            <a:r>
              <a:rPr lang="en-GB" sz="2000" b="1" dirty="0" smtClean="0">
                <a:solidFill>
                  <a:schemeClr val="tx1"/>
                </a:solidFill>
              </a:rPr>
              <a:t>Analyse </a:t>
            </a:r>
            <a:r>
              <a:rPr lang="en-GB" sz="2000" dirty="0" smtClean="0">
                <a:solidFill>
                  <a:schemeClr val="tx1"/>
                </a:solidFill>
              </a:rPr>
              <a:t>the political and social and economic reasons for present situation.</a:t>
            </a:r>
          </a:p>
          <a:p>
            <a:r>
              <a:rPr lang="en-GB" sz="2000" b="1" dirty="0" smtClean="0">
                <a:solidFill>
                  <a:schemeClr val="tx1"/>
                </a:solidFill>
              </a:rPr>
              <a:t>Prioritise</a:t>
            </a:r>
            <a:r>
              <a:rPr lang="en-GB" sz="2000" dirty="0" smtClean="0">
                <a:solidFill>
                  <a:schemeClr val="tx1"/>
                </a:solidFill>
              </a:rPr>
              <a:t> issues that need urgent attention – felt needs of communities. Then work on WASH issues as well.</a:t>
            </a:r>
          </a:p>
          <a:p>
            <a:r>
              <a:rPr lang="en-GB" sz="2000" dirty="0" smtClean="0">
                <a:solidFill>
                  <a:schemeClr val="tx1"/>
                </a:solidFill>
              </a:rPr>
              <a:t>Talk about what </a:t>
            </a:r>
            <a:r>
              <a:rPr lang="en-GB" sz="2000" b="1" dirty="0" smtClean="0">
                <a:solidFill>
                  <a:schemeClr val="tx1"/>
                </a:solidFill>
              </a:rPr>
              <a:t>rights are guaranteed </a:t>
            </a:r>
            <a:r>
              <a:rPr lang="en-GB" sz="2000" dirty="0" smtClean="0">
                <a:solidFill>
                  <a:schemeClr val="tx1"/>
                </a:solidFill>
              </a:rPr>
              <a:t>in the constitution, and violation of those rights. </a:t>
            </a:r>
          </a:p>
          <a:p>
            <a:r>
              <a:rPr lang="en-GB" sz="2000" dirty="0" smtClean="0">
                <a:solidFill>
                  <a:schemeClr val="tx1"/>
                </a:solidFill>
              </a:rPr>
              <a:t>Work on a few issues at a time to </a:t>
            </a:r>
            <a:r>
              <a:rPr lang="en-GB" sz="2000" b="1" dirty="0" smtClean="0">
                <a:solidFill>
                  <a:schemeClr val="tx1"/>
                </a:solidFill>
              </a:rPr>
              <a:t>build collective strength</a:t>
            </a:r>
            <a:r>
              <a:rPr lang="en-GB" sz="2000" dirty="0" smtClean="0">
                <a:solidFill>
                  <a:schemeClr val="tx1"/>
                </a:solidFill>
              </a:rPr>
              <a:t>, bargaining power and accessing rights and entitlements            (“barrier” is too negative).</a:t>
            </a:r>
          </a:p>
          <a:p>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1570186"/>
          </a:xfrm>
        </p:spPr>
        <p:txBody>
          <a:bodyPr/>
          <a:lstStyle/>
          <a:p>
            <a:pPr>
              <a:defRPr/>
            </a:pPr>
            <a:r>
              <a:rPr lang="en-GB" sz="2800" dirty="0" smtClean="0"/>
              <a:t>Case study four: Working with scheduled tribes </a:t>
            </a:r>
            <a:br>
              <a:rPr lang="en-GB" sz="2800" dirty="0" smtClean="0"/>
            </a:br>
            <a:r>
              <a:rPr lang="en-GB" sz="2800" dirty="0" smtClean="0"/>
              <a:t>in India</a:t>
            </a:r>
            <a:r>
              <a:rPr lang="en-GB" sz="2400" b="1" dirty="0" smtClean="0"/>
              <a:t/>
            </a:r>
            <a:br>
              <a:rPr lang="en-GB" sz="2400" b="1" dirty="0" smtClean="0"/>
            </a:br>
            <a:r>
              <a:rPr lang="en-GB" sz="2400" dirty="0" smtClean="0"/>
              <a:t>Hilda Coelho, Centre for Rural Studies and Development</a:t>
            </a:r>
            <a:r>
              <a:rPr lang="en-GB" sz="1200" dirty="0" smtClean="0"/>
              <a:t/>
            </a:r>
            <a:br>
              <a:rPr lang="en-GB" sz="1200" dirty="0" smtClean="0"/>
            </a:br>
            <a:r>
              <a:rPr lang="en-US" sz="1200" dirty="0" smtClean="0">
                <a:solidFill>
                  <a:srgbClr val="FFB612"/>
                </a:solidFill>
              </a:rPr>
              <a:t> __________________________________________________________________________________________</a:t>
            </a:r>
            <a:endParaRPr lang="en-GB" sz="1200" dirty="0" smtClean="0"/>
          </a:p>
        </p:txBody>
      </p:sp>
      <p:sp>
        <p:nvSpPr>
          <p:cNvPr id="24579" name="Content Placeholder 2"/>
          <p:cNvSpPr>
            <a:spLocks noGrp="1"/>
          </p:cNvSpPr>
          <p:nvPr>
            <p:ph idx="1"/>
          </p:nvPr>
        </p:nvSpPr>
        <p:spPr>
          <a:xfrm>
            <a:off x="467544" y="1844824"/>
            <a:ext cx="8496944" cy="4209331"/>
          </a:xfrm>
        </p:spPr>
        <p:txBody>
          <a:bodyPr/>
          <a:lstStyle/>
          <a:p>
            <a:pPr>
              <a:buFontTx/>
              <a:buNone/>
            </a:pPr>
            <a:r>
              <a:rPr lang="en-GB" sz="2000" b="1" dirty="0" smtClean="0">
                <a:solidFill>
                  <a:srgbClr val="00AEEF"/>
                </a:solidFill>
              </a:rPr>
              <a:t>Innovative strategies and interventions</a:t>
            </a:r>
          </a:p>
          <a:p>
            <a:r>
              <a:rPr lang="en-GB" sz="1800" dirty="0" smtClean="0">
                <a:solidFill>
                  <a:schemeClr val="tx1"/>
                </a:solidFill>
              </a:rPr>
              <a:t>Create </a:t>
            </a:r>
            <a:r>
              <a:rPr lang="en-GB" sz="1800" b="1" dirty="0" smtClean="0">
                <a:solidFill>
                  <a:schemeClr val="tx1"/>
                </a:solidFill>
              </a:rPr>
              <a:t>consciousness</a:t>
            </a:r>
            <a:r>
              <a:rPr lang="en-GB" sz="1800" dirty="0" smtClean="0">
                <a:solidFill>
                  <a:schemeClr val="tx1"/>
                </a:solidFill>
              </a:rPr>
              <a:t> of issues, analyse solutions.</a:t>
            </a:r>
          </a:p>
          <a:p>
            <a:r>
              <a:rPr lang="en-GB" sz="1800" dirty="0" smtClean="0">
                <a:solidFill>
                  <a:schemeClr val="tx1"/>
                </a:solidFill>
              </a:rPr>
              <a:t>Understand duty and </a:t>
            </a:r>
            <a:r>
              <a:rPr lang="en-GB" sz="1800" b="1" dirty="0" smtClean="0">
                <a:solidFill>
                  <a:schemeClr val="tx1"/>
                </a:solidFill>
              </a:rPr>
              <a:t>responsibility of state </a:t>
            </a:r>
            <a:r>
              <a:rPr lang="en-GB" sz="1800" dirty="0" smtClean="0">
                <a:solidFill>
                  <a:schemeClr val="tx1"/>
                </a:solidFill>
              </a:rPr>
              <a:t>– make use of government grievance and redress mechanisms.</a:t>
            </a:r>
          </a:p>
          <a:p>
            <a:r>
              <a:rPr lang="en-GB" sz="1800" b="1" dirty="0" smtClean="0">
                <a:solidFill>
                  <a:schemeClr val="tx1"/>
                </a:solidFill>
              </a:rPr>
              <a:t>Identify and train leaders</a:t>
            </a:r>
            <a:r>
              <a:rPr lang="en-GB" sz="1800" dirty="0" smtClean="0">
                <a:solidFill>
                  <a:schemeClr val="tx1"/>
                </a:solidFill>
              </a:rPr>
              <a:t>. Improve negotiation skills, build confidence.</a:t>
            </a:r>
          </a:p>
          <a:p>
            <a:r>
              <a:rPr lang="en-GB" sz="1800" dirty="0" smtClean="0">
                <a:solidFill>
                  <a:schemeClr val="tx1"/>
                </a:solidFill>
              </a:rPr>
              <a:t>Form </a:t>
            </a:r>
            <a:r>
              <a:rPr lang="en-GB" sz="1800" b="1" dirty="0" smtClean="0">
                <a:solidFill>
                  <a:schemeClr val="tx1"/>
                </a:solidFill>
              </a:rPr>
              <a:t>committees</a:t>
            </a:r>
            <a:r>
              <a:rPr lang="en-GB" sz="1800" dirty="0" smtClean="0">
                <a:solidFill>
                  <a:schemeClr val="tx1"/>
                </a:solidFill>
              </a:rPr>
              <a:t> with </a:t>
            </a:r>
            <a:r>
              <a:rPr lang="en-GB" sz="1800" dirty="0" err="1" smtClean="0">
                <a:solidFill>
                  <a:schemeClr val="tx1"/>
                </a:solidFill>
              </a:rPr>
              <a:t>dalit</a:t>
            </a:r>
            <a:r>
              <a:rPr lang="en-GB" sz="1800" dirty="0" smtClean="0">
                <a:solidFill>
                  <a:schemeClr val="tx1"/>
                </a:solidFill>
              </a:rPr>
              <a:t>, tribal and women leaders from self-help groups, health workers, village heads, school headmasters, educated youths, etc.</a:t>
            </a:r>
          </a:p>
          <a:p>
            <a:r>
              <a:rPr lang="en-GB" sz="1800" b="1" dirty="0" smtClean="0">
                <a:solidFill>
                  <a:schemeClr val="tx1"/>
                </a:solidFill>
              </a:rPr>
              <a:t>Use rights</a:t>
            </a:r>
            <a:r>
              <a:rPr lang="en-GB" sz="1800" dirty="0" smtClean="0">
                <a:solidFill>
                  <a:schemeClr val="tx1"/>
                </a:solidFill>
              </a:rPr>
              <a:t>: The Right to Information to access budget information; the Right to Education to enable parents to demand water and Rural Employment Guarantee scheme.</a:t>
            </a:r>
          </a:p>
          <a:p>
            <a:r>
              <a:rPr lang="en-GB" sz="1800" dirty="0" smtClean="0">
                <a:solidFill>
                  <a:schemeClr val="tx1"/>
                </a:solidFill>
              </a:rPr>
              <a:t>Organise workshops in government spaces at village, </a:t>
            </a:r>
            <a:r>
              <a:rPr lang="en-GB" sz="1800" dirty="0" err="1" smtClean="0">
                <a:solidFill>
                  <a:schemeClr val="tx1"/>
                </a:solidFill>
              </a:rPr>
              <a:t>mandal</a:t>
            </a:r>
            <a:r>
              <a:rPr lang="en-GB" sz="1800" dirty="0" smtClean="0">
                <a:solidFill>
                  <a:schemeClr val="tx1"/>
                </a:solidFill>
              </a:rPr>
              <a:t> and district levels for </a:t>
            </a:r>
            <a:r>
              <a:rPr lang="en-GB" sz="1800" b="1" dirty="0" smtClean="0">
                <a:solidFill>
                  <a:schemeClr val="tx1"/>
                </a:solidFill>
              </a:rPr>
              <a:t>constructive engagement </a:t>
            </a:r>
            <a:r>
              <a:rPr lang="en-GB" sz="1800" dirty="0" smtClean="0">
                <a:solidFill>
                  <a:schemeClr val="tx1"/>
                </a:solidFill>
              </a:rPr>
              <a:t>between WATSAN committee leaders and government officials. </a:t>
            </a:r>
          </a:p>
          <a:p>
            <a:r>
              <a:rPr lang="en-GB" sz="1800" b="1" dirty="0" smtClean="0">
                <a:solidFill>
                  <a:schemeClr val="tx1"/>
                </a:solidFill>
              </a:rPr>
              <a:t>Networking and alliance building</a:t>
            </a:r>
            <a:r>
              <a:rPr lang="en-GB" sz="1800" dirty="0" smtClean="0">
                <a:solidFill>
                  <a:schemeClr val="tx1"/>
                </a:solidFill>
              </a:rPr>
              <a:t> between CSOs.</a:t>
            </a:r>
          </a:p>
          <a:p>
            <a:pPr>
              <a:buFontTx/>
              <a:buNone/>
            </a:pP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sz="2800" dirty="0" smtClean="0"/>
              <a:t>Case study five: Scheduled castes of India</a:t>
            </a:r>
            <a:r>
              <a:rPr lang="en-GB" sz="4800" dirty="0" smtClean="0"/>
              <a:t/>
            </a:r>
            <a:br>
              <a:rPr lang="en-GB" sz="4800" dirty="0" smtClean="0"/>
            </a:br>
            <a:r>
              <a:rPr lang="en-GB" sz="2400" dirty="0" err="1" smtClean="0"/>
              <a:t>Indira</a:t>
            </a:r>
            <a:r>
              <a:rPr lang="en-GB" sz="2400" dirty="0" smtClean="0"/>
              <a:t> </a:t>
            </a:r>
            <a:r>
              <a:rPr lang="en-GB" sz="2400" dirty="0" err="1" smtClean="0"/>
              <a:t>Khurana</a:t>
            </a:r>
            <a:r>
              <a:rPr lang="en-GB" sz="2400" dirty="0" smtClean="0"/>
              <a:t>, WaterAid</a:t>
            </a:r>
            <a:r>
              <a:rPr lang="en-GB" sz="1200" dirty="0" smtClean="0"/>
              <a:t/>
            </a:r>
            <a:br>
              <a:rPr lang="en-GB" sz="1200" dirty="0" smtClean="0"/>
            </a:br>
            <a:r>
              <a:rPr lang="en-US" sz="1200" dirty="0" smtClean="0">
                <a:solidFill>
                  <a:srgbClr val="FFB612"/>
                </a:solidFill>
              </a:rPr>
              <a:t> ____________________________________________________________________________</a:t>
            </a:r>
            <a:endParaRPr lang="en-IN" sz="1200" dirty="0" smtClean="0"/>
          </a:p>
        </p:txBody>
      </p:sp>
      <p:sp>
        <p:nvSpPr>
          <p:cNvPr id="25603" name="Content Placeholder 2"/>
          <p:cNvSpPr>
            <a:spLocks noGrp="1"/>
          </p:cNvSpPr>
          <p:nvPr>
            <p:ph idx="1"/>
          </p:nvPr>
        </p:nvSpPr>
        <p:spPr/>
        <p:txBody>
          <a:bodyPr/>
          <a:lstStyle/>
          <a:p>
            <a:pPr eaLnBrk="1" hangingPunct="1">
              <a:buFontTx/>
              <a:buNone/>
            </a:pPr>
            <a:r>
              <a:rPr lang="en-US" sz="2400" b="1" dirty="0" smtClean="0">
                <a:solidFill>
                  <a:srgbClr val="00AEEF"/>
                </a:solidFill>
              </a:rPr>
              <a:t>WHY? </a:t>
            </a:r>
          </a:p>
          <a:p>
            <a:pPr eaLnBrk="1" hangingPunct="1"/>
            <a:r>
              <a:rPr lang="en-US" sz="2000" dirty="0" smtClean="0">
                <a:solidFill>
                  <a:schemeClr val="tx1"/>
                </a:solidFill>
              </a:rPr>
              <a:t>Age old caste system of classifying people along caste lines: The bottom of the pyramid being the scheduled castes/</a:t>
            </a:r>
            <a:r>
              <a:rPr lang="en-US" sz="2000" dirty="0" err="1" smtClean="0">
                <a:solidFill>
                  <a:schemeClr val="tx1"/>
                </a:solidFill>
              </a:rPr>
              <a:t>dalits</a:t>
            </a:r>
            <a:r>
              <a:rPr lang="en-US" sz="2000" dirty="0" smtClean="0">
                <a:solidFill>
                  <a:schemeClr val="tx1"/>
                </a:solidFill>
              </a:rPr>
              <a:t>. </a:t>
            </a:r>
          </a:p>
          <a:p>
            <a:pPr eaLnBrk="1" hangingPunct="1"/>
            <a:r>
              <a:rPr lang="en-US" sz="2000" dirty="0" smtClean="0">
                <a:solidFill>
                  <a:schemeClr val="tx1"/>
                </a:solidFill>
              </a:rPr>
              <a:t>16.2% of the population, or 167 million people. </a:t>
            </a:r>
          </a:p>
          <a:p>
            <a:pPr eaLnBrk="1" hangingPunct="1"/>
            <a:r>
              <a:rPr lang="en-US" sz="2000" dirty="0" smtClean="0">
                <a:solidFill>
                  <a:schemeClr val="tx1"/>
                </a:solidFill>
              </a:rPr>
              <a:t>Considered ‘impure’ and ‘children of a lesser god’ and so denied political/social/economic space as well as access to services such as water and sanitation.</a:t>
            </a:r>
          </a:p>
          <a:p>
            <a:pPr eaLnBrk="1" hangingPunct="1"/>
            <a:r>
              <a:rPr lang="en-US" sz="2000" dirty="0" smtClean="0">
                <a:solidFill>
                  <a:schemeClr val="tx1"/>
                </a:solidFill>
              </a:rPr>
              <a:t>Water used as a tool for social control and perpetuation of exclusion. </a:t>
            </a:r>
          </a:p>
          <a:p>
            <a:pPr eaLnBrk="1" hangingPunct="1"/>
            <a:endParaRPr lang="en-IN"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282154"/>
          </a:xfrm>
        </p:spPr>
        <p:txBody>
          <a:bodyPr/>
          <a:lstStyle/>
          <a:p>
            <a:pPr eaLnBrk="1" hangingPunct="1"/>
            <a:r>
              <a:rPr lang="en-GB" sz="2800" dirty="0" smtClean="0"/>
              <a:t>Case study five: Scheduled Castes of India</a:t>
            </a:r>
            <a:r>
              <a:rPr lang="en-GB" sz="4800" dirty="0" smtClean="0"/>
              <a:t/>
            </a:r>
            <a:br>
              <a:rPr lang="en-GB" sz="4800" dirty="0" smtClean="0"/>
            </a:br>
            <a:r>
              <a:rPr lang="en-GB" sz="2400" dirty="0" err="1" smtClean="0"/>
              <a:t>Indira</a:t>
            </a:r>
            <a:r>
              <a:rPr lang="en-GB" sz="2400" dirty="0" smtClean="0"/>
              <a:t> </a:t>
            </a:r>
            <a:r>
              <a:rPr lang="en-GB" sz="2400" dirty="0" err="1" smtClean="0"/>
              <a:t>Khurana</a:t>
            </a:r>
            <a:r>
              <a:rPr lang="en-GB" sz="2400" dirty="0" smtClean="0"/>
              <a:t>, WaterAid</a:t>
            </a:r>
            <a:br>
              <a:rPr lang="en-GB" sz="2400" dirty="0" smtClean="0"/>
            </a:br>
            <a:r>
              <a:rPr lang="en-US" sz="1800" dirty="0" smtClean="0">
                <a:solidFill>
                  <a:srgbClr val="FFB612"/>
                </a:solidFill>
              </a:rPr>
              <a:t> </a:t>
            </a:r>
            <a:r>
              <a:rPr lang="en-US" sz="1200" dirty="0" smtClean="0">
                <a:solidFill>
                  <a:srgbClr val="FFB612"/>
                </a:solidFill>
              </a:rPr>
              <a:t>_____________________________________________________________________________</a:t>
            </a:r>
            <a:endParaRPr lang="en-IN" sz="1200" dirty="0" smtClean="0"/>
          </a:p>
        </p:txBody>
      </p:sp>
      <p:sp>
        <p:nvSpPr>
          <p:cNvPr id="26627" name="Content Placeholder 2"/>
          <p:cNvSpPr>
            <a:spLocks noGrp="1"/>
          </p:cNvSpPr>
          <p:nvPr>
            <p:ph idx="1"/>
          </p:nvPr>
        </p:nvSpPr>
        <p:spPr>
          <a:xfrm>
            <a:off x="457200" y="1700808"/>
            <a:ext cx="8229600" cy="4425355"/>
          </a:xfrm>
        </p:spPr>
        <p:txBody>
          <a:bodyPr/>
          <a:lstStyle/>
          <a:p>
            <a:pPr eaLnBrk="1" hangingPunct="1">
              <a:buFontTx/>
              <a:buNone/>
            </a:pPr>
            <a:r>
              <a:rPr lang="en-US" sz="2400" b="1" dirty="0" smtClean="0">
                <a:solidFill>
                  <a:srgbClr val="00AEEF"/>
                </a:solidFill>
              </a:rPr>
              <a:t>Addressing exclusion</a:t>
            </a:r>
          </a:p>
          <a:p>
            <a:pPr eaLnBrk="1" hangingPunct="1"/>
            <a:r>
              <a:rPr lang="en-US" sz="2000" dirty="0" smtClean="0">
                <a:solidFill>
                  <a:schemeClr val="tx1"/>
                </a:solidFill>
              </a:rPr>
              <a:t>Detailed baselines with disaggregated data. </a:t>
            </a:r>
          </a:p>
          <a:p>
            <a:pPr eaLnBrk="1" hangingPunct="1"/>
            <a:r>
              <a:rPr lang="en-US" sz="2000" dirty="0" smtClean="0">
                <a:solidFill>
                  <a:schemeClr val="tx1"/>
                </a:solidFill>
              </a:rPr>
              <a:t>Focusing on these communities in programming. </a:t>
            </a:r>
          </a:p>
          <a:p>
            <a:pPr eaLnBrk="1" hangingPunct="1"/>
            <a:r>
              <a:rPr lang="en-US" sz="2000" dirty="0" smtClean="0">
                <a:solidFill>
                  <a:schemeClr val="tx1"/>
                </a:solidFill>
              </a:rPr>
              <a:t>Engagement with </a:t>
            </a:r>
            <a:r>
              <a:rPr lang="en-US" sz="2000" dirty="0" err="1" smtClean="0">
                <a:solidFill>
                  <a:schemeClr val="tx1"/>
                </a:solidFill>
              </a:rPr>
              <a:t>dalit</a:t>
            </a:r>
            <a:r>
              <a:rPr lang="en-US" sz="2000" dirty="0" smtClean="0">
                <a:solidFill>
                  <a:schemeClr val="tx1"/>
                </a:solidFill>
              </a:rPr>
              <a:t> networks for empowerment and improving governance towards these communities. </a:t>
            </a:r>
          </a:p>
          <a:p>
            <a:pPr eaLnBrk="1" hangingPunct="1"/>
            <a:r>
              <a:rPr lang="en-US" sz="2000" dirty="0" smtClean="0">
                <a:solidFill>
                  <a:schemeClr val="tx1"/>
                </a:solidFill>
              </a:rPr>
              <a:t>Influencing policy, programming and monitoring of government </a:t>
            </a:r>
            <a:r>
              <a:rPr lang="en-US" sz="2000" dirty="0" err="1" smtClean="0">
                <a:solidFill>
                  <a:schemeClr val="tx1"/>
                </a:solidFill>
              </a:rPr>
              <a:t>programmes</a:t>
            </a:r>
            <a:r>
              <a:rPr lang="en-US" sz="2000" dirty="0" smtClean="0">
                <a:solidFill>
                  <a:schemeClr val="tx1"/>
                </a:solidFill>
              </a:rPr>
              <a:t>. </a:t>
            </a:r>
          </a:p>
          <a:p>
            <a:pPr eaLnBrk="1" hangingPunct="1"/>
            <a:endParaRPr lang="en-US" dirty="0" smtClean="0"/>
          </a:p>
          <a:p>
            <a:pPr eaLnBrk="1" hangingPunct="1"/>
            <a:endParaRPr lang="en-IN"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1642194"/>
          </a:xfrm>
        </p:spPr>
        <p:txBody>
          <a:bodyPr/>
          <a:lstStyle/>
          <a:p>
            <a:pPr>
              <a:defRPr/>
            </a:pPr>
            <a:r>
              <a:rPr lang="en-GB" sz="2800" dirty="0" smtClean="0"/>
              <a:t>Case study six: Poor urban communities – </a:t>
            </a:r>
            <a:br>
              <a:rPr lang="en-GB" sz="2800" dirty="0" smtClean="0"/>
            </a:br>
            <a:r>
              <a:rPr lang="en-GB" sz="2800" dirty="0" smtClean="0"/>
              <a:t>A manifesto</a:t>
            </a:r>
            <a:br>
              <a:rPr lang="en-GB" sz="2800" dirty="0" smtClean="0"/>
            </a:br>
            <a:r>
              <a:rPr lang="en-GB" sz="2400" dirty="0" smtClean="0"/>
              <a:t>WaterAid</a:t>
            </a:r>
            <a:r>
              <a:rPr lang="en-GB" sz="1200" dirty="0" smtClean="0"/>
              <a:t/>
            </a:r>
            <a:br>
              <a:rPr lang="en-GB" sz="1200" dirty="0" smtClean="0"/>
            </a:br>
            <a:r>
              <a:rPr lang="en-US" sz="1200" dirty="0" smtClean="0">
                <a:solidFill>
                  <a:srgbClr val="FFB612"/>
                </a:solidFill>
              </a:rPr>
              <a:t> ________________________________________________________________________________</a:t>
            </a:r>
            <a:endParaRPr lang="en-GB" sz="1200" dirty="0" smtClean="0"/>
          </a:p>
        </p:txBody>
      </p:sp>
      <p:sp>
        <p:nvSpPr>
          <p:cNvPr id="27651" name="Content Placeholder 2"/>
          <p:cNvSpPr>
            <a:spLocks noGrp="1"/>
          </p:cNvSpPr>
          <p:nvPr>
            <p:ph idx="1"/>
          </p:nvPr>
        </p:nvSpPr>
        <p:spPr>
          <a:xfrm>
            <a:off x="457200" y="2060848"/>
            <a:ext cx="8363272" cy="4065315"/>
          </a:xfrm>
        </p:spPr>
        <p:txBody>
          <a:bodyPr/>
          <a:lstStyle/>
          <a:p>
            <a:pPr marL="514350" indent="-514350"/>
            <a:r>
              <a:rPr lang="en-GB" sz="1800" dirty="0" smtClean="0">
                <a:solidFill>
                  <a:schemeClr val="tx1"/>
                </a:solidFill>
              </a:rPr>
              <a:t>Urban challenge less an issue of scarcity than political prioritisation of a more equitable distribution of WASH.</a:t>
            </a:r>
          </a:p>
          <a:p>
            <a:pPr marL="514350" indent="-514350"/>
            <a:r>
              <a:rPr lang="en-GB" sz="1800" dirty="0" smtClean="0">
                <a:solidFill>
                  <a:schemeClr val="tx1"/>
                </a:solidFill>
              </a:rPr>
              <a:t>Blockages: Slum dwellers often pay more, utilities do not see them as customers; Informal/illegal settlements.  </a:t>
            </a:r>
          </a:p>
          <a:p>
            <a:pPr marL="514350" indent="-514350"/>
            <a:endParaRPr lang="en-GB" sz="1800" dirty="0" smtClean="0">
              <a:solidFill>
                <a:schemeClr val="tx1"/>
              </a:solidFill>
            </a:endParaRPr>
          </a:p>
          <a:p>
            <a:pPr marL="514350" indent="-514350">
              <a:buFontTx/>
              <a:buNone/>
            </a:pPr>
            <a:r>
              <a:rPr lang="en-GB" sz="2000" b="1" dirty="0" smtClean="0">
                <a:solidFill>
                  <a:schemeClr val="tx1"/>
                </a:solidFill>
              </a:rPr>
              <a:t>Calls to action from the manifesto: </a:t>
            </a:r>
          </a:p>
          <a:p>
            <a:pPr marL="514350" indent="-514350">
              <a:buFontTx/>
              <a:buAutoNum type="arabicPeriod"/>
            </a:pPr>
            <a:r>
              <a:rPr lang="en-GB" sz="1800" dirty="0" smtClean="0">
                <a:solidFill>
                  <a:schemeClr val="tx1"/>
                </a:solidFill>
              </a:rPr>
              <a:t>Champion cause of poor urban communities: National governments, donors, service providers; develop and implement policies and strategies to reach slum dwellers.</a:t>
            </a:r>
          </a:p>
          <a:p>
            <a:pPr marL="514350" indent="-514350">
              <a:buFontTx/>
              <a:buAutoNum type="arabicPeriod"/>
            </a:pPr>
            <a:r>
              <a:rPr lang="en-GB" sz="1800" dirty="0" smtClean="0">
                <a:solidFill>
                  <a:schemeClr val="tx1"/>
                </a:solidFill>
              </a:rPr>
              <a:t>Increase understanding and awareness of the needs of poor urban communities: Improve data collection; target aid at people living in poverty.</a:t>
            </a:r>
          </a:p>
          <a:p>
            <a:pPr marL="514350" indent="-514350">
              <a:buFontTx/>
              <a:buAutoNum type="arabicPeriod"/>
            </a:pPr>
            <a:r>
              <a:rPr lang="en-GB" sz="1800" dirty="0" smtClean="0">
                <a:solidFill>
                  <a:schemeClr val="tx1"/>
                </a:solidFill>
              </a:rPr>
              <a:t>Commit to long-term action: strategic leadership for urban issues; agree post MDG target for improving lives of slum-dwellers.</a:t>
            </a:r>
          </a:p>
          <a:p>
            <a:pPr marL="514350" indent="-514350">
              <a:buFontTx/>
              <a:buAutoNum type="arabicPeriod"/>
            </a:pPr>
            <a:endParaRPr lang="en-GB"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1642194"/>
          </a:xfrm>
        </p:spPr>
        <p:txBody>
          <a:bodyPr/>
          <a:lstStyle/>
          <a:p>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Poll question: </a:t>
            </a:r>
            <a:br>
              <a:rPr lang="en-GB" sz="2800" dirty="0" smtClean="0"/>
            </a:br>
            <a:r>
              <a:rPr lang="en-GB" sz="2800" dirty="0" smtClean="0"/>
              <a:t>In your work, which is the greatest challenge to making WASH inclusive? </a:t>
            </a:r>
            <a:r>
              <a:rPr lang="en-GB" sz="1200" dirty="0" smtClean="0"/>
              <a:t/>
            </a:r>
            <a:br>
              <a:rPr lang="en-GB" sz="1200" dirty="0" smtClean="0"/>
            </a:br>
            <a:r>
              <a:rPr lang="en-US" sz="1200" dirty="0" smtClean="0">
                <a:solidFill>
                  <a:srgbClr val="FFB612"/>
                </a:solidFill>
              </a:rPr>
              <a:t> _________________________________________________________________________________________ </a:t>
            </a: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endParaRPr lang="en-GB" sz="2800" dirty="0" smtClean="0"/>
          </a:p>
        </p:txBody>
      </p:sp>
      <p:sp>
        <p:nvSpPr>
          <p:cNvPr id="28675" name="Content Placeholder 2"/>
          <p:cNvSpPr>
            <a:spLocks noGrp="1"/>
          </p:cNvSpPr>
          <p:nvPr>
            <p:ph idx="1"/>
          </p:nvPr>
        </p:nvSpPr>
        <p:spPr>
          <a:xfrm>
            <a:off x="457200" y="2205038"/>
            <a:ext cx="8229600" cy="3921125"/>
          </a:xfrm>
        </p:spPr>
        <p:txBody>
          <a:bodyPr/>
          <a:lstStyle/>
          <a:p>
            <a:pPr marL="0" indent="0">
              <a:buNone/>
            </a:pPr>
            <a:r>
              <a:rPr lang="en-GB" sz="2000" b="1" dirty="0" smtClean="0">
                <a:solidFill>
                  <a:schemeClr val="accent5">
                    <a:lumMod val="75000"/>
                  </a:schemeClr>
                </a:solidFill>
              </a:rPr>
              <a:t>a.</a:t>
            </a:r>
            <a:r>
              <a:rPr lang="en-GB" sz="2000" dirty="0" smtClean="0">
                <a:solidFill>
                  <a:schemeClr val="tx1"/>
                </a:solidFill>
              </a:rPr>
              <a:t>	Technical challenges of inclusive WASH.</a:t>
            </a:r>
          </a:p>
          <a:p>
            <a:pPr marL="0" indent="0">
              <a:buNone/>
            </a:pPr>
            <a:r>
              <a:rPr lang="en-GB" sz="2000" b="1" dirty="0">
                <a:solidFill>
                  <a:schemeClr val="accent5">
                    <a:lumMod val="75000"/>
                  </a:schemeClr>
                </a:solidFill>
              </a:rPr>
              <a:t>b.</a:t>
            </a:r>
            <a:r>
              <a:rPr lang="en-GB" sz="2000" dirty="0" smtClean="0">
                <a:solidFill>
                  <a:schemeClr val="tx1"/>
                </a:solidFill>
              </a:rPr>
              <a:t>	Political challenges of inclusive WASH.</a:t>
            </a:r>
          </a:p>
          <a:p>
            <a:pPr marL="0" indent="0">
              <a:buNone/>
            </a:pPr>
            <a:r>
              <a:rPr lang="en-GB" sz="2000" b="1" dirty="0">
                <a:solidFill>
                  <a:schemeClr val="accent5">
                    <a:lumMod val="75000"/>
                  </a:schemeClr>
                </a:solidFill>
              </a:rPr>
              <a:t>c.</a:t>
            </a:r>
            <a:r>
              <a:rPr lang="en-GB" sz="2000" dirty="0" smtClean="0">
                <a:solidFill>
                  <a:schemeClr val="tx1"/>
                </a:solidFill>
              </a:rPr>
              <a:t>	Attitudinal/stigma challenges in communities. </a:t>
            </a:r>
          </a:p>
          <a:p>
            <a:pPr marL="0" indent="0">
              <a:buNone/>
            </a:pPr>
            <a:r>
              <a:rPr lang="en-GB" sz="2000" b="1" dirty="0">
                <a:solidFill>
                  <a:schemeClr val="accent5">
                    <a:lumMod val="75000"/>
                  </a:schemeClr>
                </a:solidFill>
              </a:rPr>
              <a:t>d.</a:t>
            </a:r>
            <a:r>
              <a:rPr lang="en-GB" sz="2000" dirty="0" smtClean="0">
                <a:solidFill>
                  <a:schemeClr val="tx1"/>
                </a:solidFill>
              </a:rPr>
              <a:t>	Practical implementation and delivery of pro-poor services.</a:t>
            </a:r>
          </a:p>
          <a:p>
            <a:pPr marL="0" indent="0">
              <a:buNone/>
            </a:pPr>
            <a:r>
              <a:rPr lang="en-GB" sz="2000" b="1" dirty="0">
                <a:solidFill>
                  <a:schemeClr val="accent5">
                    <a:lumMod val="75000"/>
                  </a:schemeClr>
                </a:solidFill>
              </a:rPr>
              <a:t>e.</a:t>
            </a:r>
            <a:r>
              <a:rPr lang="en-GB" sz="2000" dirty="0" smtClean="0">
                <a:solidFill>
                  <a:schemeClr val="tx1"/>
                </a:solidFill>
              </a:rPr>
              <a:t>	Understanding and commitment in your own organisation.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pPr>
              <a:defRPr/>
            </a:pPr>
            <a:r>
              <a:rPr lang="en-GB" sz="2800" dirty="0" smtClean="0"/>
              <a:t>How can the human right to water and sanitation help promote inclusive WASH?</a:t>
            </a:r>
            <a:r>
              <a:rPr lang="en-GB" sz="1200" dirty="0" smtClean="0"/>
              <a:t/>
            </a:r>
            <a:br>
              <a:rPr lang="en-GB" sz="1200" dirty="0" smtClean="0"/>
            </a:br>
            <a:r>
              <a:rPr lang="en-US" sz="1200" dirty="0" smtClean="0">
                <a:solidFill>
                  <a:srgbClr val="FFB612"/>
                </a:solidFill>
              </a:rPr>
              <a:t> __________________________________________________________________________________________</a:t>
            </a:r>
            <a:r>
              <a:rPr lang="en-GB" sz="1200" dirty="0" smtClean="0"/>
              <a:t> </a:t>
            </a:r>
            <a:endParaRPr lang="en-GB" sz="1200" dirty="0"/>
          </a:p>
        </p:txBody>
      </p:sp>
      <p:sp>
        <p:nvSpPr>
          <p:cNvPr id="29699" name="Content Placeholder 2"/>
          <p:cNvSpPr>
            <a:spLocks noGrp="1"/>
          </p:cNvSpPr>
          <p:nvPr>
            <p:ph idx="1"/>
          </p:nvPr>
        </p:nvSpPr>
        <p:spPr>
          <a:xfrm>
            <a:off x="468313" y="1700807"/>
            <a:ext cx="8229600" cy="4176117"/>
          </a:xfrm>
        </p:spPr>
        <p:txBody>
          <a:bodyPr/>
          <a:lstStyle/>
          <a:p>
            <a:r>
              <a:rPr lang="en-GB" sz="2000" dirty="0" smtClean="0">
                <a:solidFill>
                  <a:schemeClr val="tx1"/>
                </a:solidFill>
              </a:rPr>
              <a:t>Focus on states’ obligations for progressive realisation of right.</a:t>
            </a:r>
          </a:p>
          <a:p>
            <a:r>
              <a:rPr lang="en-GB" sz="2000" dirty="0" smtClean="0">
                <a:solidFill>
                  <a:schemeClr val="tx1"/>
                </a:solidFill>
              </a:rPr>
              <a:t>Equality and non-discrimination are bedrocks of human rights law.</a:t>
            </a:r>
          </a:p>
          <a:p>
            <a:r>
              <a:rPr lang="en-GB" sz="2000" dirty="0" smtClean="0">
                <a:solidFill>
                  <a:schemeClr val="tx1"/>
                </a:solidFill>
              </a:rPr>
              <a:t>High-level political attention on inclusion.</a:t>
            </a:r>
          </a:p>
          <a:p>
            <a:r>
              <a:rPr lang="en-GB" sz="2000" dirty="0" smtClean="0">
                <a:solidFill>
                  <a:schemeClr val="tx1"/>
                </a:solidFill>
              </a:rPr>
              <a:t>Can apply criteria to monitor WASH.</a:t>
            </a:r>
          </a:p>
          <a:p>
            <a:r>
              <a:rPr lang="en-GB" sz="2000" dirty="0" smtClean="0">
                <a:solidFill>
                  <a:schemeClr val="tx1"/>
                </a:solidFill>
              </a:rPr>
              <a:t>Any other thoughts? </a:t>
            </a:r>
          </a:p>
          <a:p>
            <a:r>
              <a:rPr lang="en-GB" sz="2000" dirty="0" smtClean="0">
                <a:solidFill>
                  <a:schemeClr val="tx1"/>
                </a:solidFill>
              </a:rPr>
              <a:t>Application is still a work in progress...</a:t>
            </a:r>
          </a:p>
          <a:p>
            <a:endParaRPr lang="en-GB" sz="2000" dirty="0" smtClean="0">
              <a:solidFill>
                <a:schemeClr val="tx1"/>
              </a:solidFill>
            </a:endParaRPr>
          </a:p>
          <a:p>
            <a:endParaRPr lang="en-GB" sz="2000" dirty="0" smtClean="0">
              <a:solidFill>
                <a:schemeClr val="tx1"/>
              </a:solidFill>
            </a:endParaRPr>
          </a:p>
          <a:p>
            <a:pPr>
              <a:buFontTx/>
              <a:buNone/>
            </a:pPr>
            <a:r>
              <a:rPr lang="en-GB" sz="2000" dirty="0" smtClean="0">
                <a:solidFill>
                  <a:schemeClr val="tx1"/>
                </a:solidFill>
              </a:rPr>
              <a:t>Join the current discussion on equity and inclusion and rights on the RWSN network – register free here: </a:t>
            </a:r>
            <a:r>
              <a:rPr lang="es-ES" sz="2000" u="sng" dirty="0" smtClean="0">
                <a:solidFill>
                  <a:schemeClr val="tx1"/>
                </a:solidFill>
                <a:hlinkClick r:id="rId2"/>
              </a:rPr>
              <a:t>http://next.dgroups.org/rwsn</a:t>
            </a:r>
            <a:endParaRPr lang="es-ES" sz="2000" u="sng" dirty="0" smtClean="0">
              <a:solidFill>
                <a:schemeClr val="tx1"/>
              </a:solidFill>
            </a:endParaRPr>
          </a:p>
          <a:p>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defRPr/>
            </a:pPr>
            <a:r>
              <a:rPr lang="en-GB" sz="2800" dirty="0" smtClean="0"/>
              <a:t>Human rights criteria</a:t>
            </a:r>
            <a:r>
              <a:rPr lang="en-GB" sz="1200" dirty="0" smtClean="0"/>
              <a:t/>
            </a:r>
            <a:br>
              <a:rPr lang="en-GB" sz="1200" dirty="0" smtClean="0"/>
            </a:br>
            <a:r>
              <a:rPr lang="en-US" sz="1200" dirty="0" smtClean="0">
                <a:solidFill>
                  <a:srgbClr val="FFB612"/>
                </a:solidFill>
              </a:rPr>
              <a:t> _______________________________________</a:t>
            </a:r>
            <a:endParaRPr lang="en-GB" sz="1200" dirty="0" smtClean="0"/>
          </a:p>
        </p:txBody>
      </p:sp>
      <p:sp>
        <p:nvSpPr>
          <p:cNvPr id="30723" name="Content Placeholder 2"/>
          <p:cNvSpPr>
            <a:spLocks noGrp="1"/>
          </p:cNvSpPr>
          <p:nvPr>
            <p:ph idx="1"/>
          </p:nvPr>
        </p:nvSpPr>
        <p:spPr>
          <a:xfrm>
            <a:off x="467544" y="1556793"/>
            <a:ext cx="3861569" cy="3385096"/>
          </a:xfrm>
          <a:ln>
            <a:solidFill>
              <a:schemeClr val="accent1"/>
            </a:solidFill>
          </a:ln>
        </p:spPr>
        <p:txBody>
          <a:bodyPr/>
          <a:lstStyle/>
          <a:p>
            <a:pPr>
              <a:buFontTx/>
              <a:buNone/>
            </a:pPr>
            <a:r>
              <a:rPr lang="en-GB" sz="2400" b="1" dirty="0" smtClean="0">
                <a:solidFill>
                  <a:srgbClr val="00AEEF"/>
                </a:solidFill>
              </a:rPr>
              <a:t>Normative criteria </a:t>
            </a:r>
          </a:p>
          <a:p>
            <a:pPr>
              <a:buFontTx/>
              <a:buNone/>
            </a:pPr>
            <a:r>
              <a:rPr lang="en-GB" sz="2000" dirty="0" smtClean="0">
                <a:solidFill>
                  <a:schemeClr val="tx1"/>
                </a:solidFill>
              </a:rPr>
              <a:t>Services are: </a:t>
            </a:r>
          </a:p>
          <a:p>
            <a:r>
              <a:rPr lang="en-GB" sz="2000" dirty="0" smtClean="0">
                <a:solidFill>
                  <a:schemeClr val="tx1"/>
                </a:solidFill>
              </a:rPr>
              <a:t>Available. </a:t>
            </a:r>
          </a:p>
          <a:p>
            <a:r>
              <a:rPr lang="en-GB" sz="2000" dirty="0" smtClean="0">
                <a:solidFill>
                  <a:schemeClr val="tx1"/>
                </a:solidFill>
              </a:rPr>
              <a:t>Safe.</a:t>
            </a:r>
          </a:p>
          <a:p>
            <a:r>
              <a:rPr lang="en-GB" sz="2000" dirty="0" smtClean="0">
                <a:solidFill>
                  <a:schemeClr val="tx1"/>
                </a:solidFill>
              </a:rPr>
              <a:t>Acceptable.</a:t>
            </a:r>
          </a:p>
          <a:p>
            <a:r>
              <a:rPr lang="en-GB" sz="2000" dirty="0" smtClean="0">
                <a:solidFill>
                  <a:schemeClr val="tx1"/>
                </a:solidFill>
              </a:rPr>
              <a:t>Accessible.</a:t>
            </a:r>
          </a:p>
          <a:p>
            <a:r>
              <a:rPr lang="en-GB" sz="2000" dirty="0" smtClean="0">
                <a:solidFill>
                  <a:schemeClr val="tx1"/>
                </a:solidFill>
              </a:rPr>
              <a:t>Affordable.</a:t>
            </a:r>
          </a:p>
        </p:txBody>
      </p:sp>
      <p:sp>
        <p:nvSpPr>
          <p:cNvPr id="30725" name="TextBox 5"/>
          <p:cNvSpPr txBox="1">
            <a:spLocks noChangeArrowheads="1"/>
          </p:cNvSpPr>
          <p:nvPr/>
        </p:nvSpPr>
        <p:spPr bwMode="auto">
          <a:xfrm>
            <a:off x="4356101" y="1557338"/>
            <a:ext cx="4320356" cy="3383830"/>
          </a:xfrm>
          <a:prstGeom prst="rect">
            <a:avLst/>
          </a:prstGeom>
          <a:noFill/>
          <a:ln w="9525">
            <a:solidFill>
              <a:schemeClr val="accent1"/>
            </a:solidFill>
            <a:miter lim="800000"/>
            <a:headEnd/>
            <a:tailEnd/>
          </a:ln>
        </p:spPr>
        <p:txBody>
          <a:bodyPr wrap="square">
            <a:spAutoFit/>
          </a:bodyPr>
          <a:lstStyle/>
          <a:p>
            <a:r>
              <a:rPr lang="en-GB" sz="2400" b="1" dirty="0">
                <a:solidFill>
                  <a:srgbClr val="00AEEF"/>
                </a:solidFill>
              </a:rPr>
              <a:t>Cross cutting </a:t>
            </a:r>
            <a:r>
              <a:rPr lang="en-GB" sz="2400" b="1" dirty="0" smtClean="0">
                <a:solidFill>
                  <a:srgbClr val="00AEEF"/>
                </a:solidFill>
              </a:rPr>
              <a:t>criteria</a:t>
            </a:r>
            <a:endParaRPr lang="en-GB" sz="2400" b="1" dirty="0">
              <a:solidFill>
                <a:srgbClr val="00AEEF"/>
              </a:solidFill>
            </a:endParaRPr>
          </a:p>
          <a:p>
            <a:pPr marL="342000" indent="-342000">
              <a:buFont typeface="Arial" pitchFamily="34" charset="0"/>
              <a:buChar char="•"/>
            </a:pPr>
            <a:r>
              <a:rPr lang="en-GB" sz="2000" dirty="0" smtClean="0"/>
              <a:t>Guaranteed </a:t>
            </a:r>
            <a:r>
              <a:rPr lang="en-GB" sz="2000" dirty="0"/>
              <a:t>without </a:t>
            </a:r>
            <a:r>
              <a:rPr lang="en-GB" sz="2000" dirty="0" smtClean="0"/>
              <a:t>discrimination.</a:t>
            </a:r>
            <a:endParaRPr lang="en-GB" sz="2000" dirty="0"/>
          </a:p>
          <a:p>
            <a:pPr marL="342000" indent="-342000">
              <a:buFont typeface="Arial" pitchFamily="34" charset="0"/>
              <a:buChar char="•"/>
            </a:pPr>
            <a:r>
              <a:rPr lang="en-GB" sz="2000" dirty="0" smtClean="0"/>
              <a:t>Ensuring </a:t>
            </a:r>
            <a:r>
              <a:rPr lang="en-GB" sz="2000" dirty="0"/>
              <a:t>participatory </a:t>
            </a:r>
            <a:r>
              <a:rPr lang="en-GB" sz="2000" dirty="0" smtClean="0"/>
              <a:t>processes.</a:t>
            </a:r>
            <a:endParaRPr lang="en-GB" sz="2000" dirty="0"/>
          </a:p>
          <a:p>
            <a:pPr marL="342000" indent="-342000">
              <a:buFont typeface="Arial" pitchFamily="34" charset="0"/>
              <a:buChar char="•"/>
            </a:pPr>
            <a:r>
              <a:rPr lang="en-GB" sz="2000" dirty="0" smtClean="0"/>
              <a:t>Accountable institutions.</a:t>
            </a:r>
          </a:p>
          <a:p>
            <a:pPr>
              <a:buFont typeface="Arial" pitchFamily="34" charset="0"/>
              <a:buChar char="•"/>
            </a:pPr>
            <a:endParaRPr lang="en-GB" sz="2000" dirty="0"/>
          </a:p>
          <a:p>
            <a:pPr>
              <a:buFont typeface="Arial" pitchFamily="34" charset="0"/>
              <a:buChar char="•"/>
            </a:pPr>
            <a:endParaRPr lang="en-GB" sz="2000" dirty="0" smtClean="0"/>
          </a:p>
          <a:p>
            <a:pPr>
              <a:buFont typeface="Arial" pitchFamily="34" charset="0"/>
              <a:buChar char="•"/>
            </a:pPr>
            <a:endParaRPr lang="en-GB" sz="2000" dirty="0"/>
          </a:p>
          <a:p>
            <a:pPr>
              <a:buFont typeface="Arial" pitchFamily="34" charset="0"/>
              <a:buChar char="•"/>
            </a:pPr>
            <a:endParaRPr lang="en-GB" sz="2000" dirty="0" smtClean="0"/>
          </a:p>
          <a:p>
            <a:pPr>
              <a:buFont typeface="Arial" pitchFamily="34" charset="0"/>
              <a:buChar char="•"/>
            </a:pPr>
            <a:endParaRPr lang="en-GB"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67544" y="2060848"/>
            <a:ext cx="8136904" cy="4036740"/>
          </a:xfrm>
        </p:spPr>
        <p:txBody>
          <a:bodyPr/>
          <a:lstStyle/>
          <a:p>
            <a:r>
              <a:rPr lang="en-GB" sz="2000" dirty="0" smtClean="0">
                <a:solidFill>
                  <a:schemeClr val="tx1"/>
                </a:solidFill>
              </a:rPr>
              <a:t>Consultation on </a:t>
            </a:r>
            <a:r>
              <a:rPr lang="en-GB" sz="2000" b="1" dirty="0" smtClean="0">
                <a:solidFill>
                  <a:schemeClr val="tx1"/>
                </a:solidFill>
              </a:rPr>
              <a:t>stigma</a:t>
            </a:r>
            <a:r>
              <a:rPr lang="en-GB" sz="2000" dirty="0" smtClean="0">
                <a:solidFill>
                  <a:schemeClr val="tx1"/>
                </a:solidFill>
              </a:rPr>
              <a:t>: To understand how it affects access and what can be done by different actors.  </a:t>
            </a:r>
          </a:p>
          <a:p>
            <a:r>
              <a:rPr lang="en-GB" sz="2000" dirty="0" smtClean="0">
                <a:solidFill>
                  <a:schemeClr val="tx1"/>
                </a:solidFill>
              </a:rPr>
              <a:t>Working group on </a:t>
            </a:r>
            <a:r>
              <a:rPr lang="en-GB" sz="2000" b="1" dirty="0" smtClean="0">
                <a:solidFill>
                  <a:schemeClr val="tx1"/>
                </a:solidFill>
              </a:rPr>
              <a:t>non-discrimination </a:t>
            </a:r>
            <a:r>
              <a:rPr lang="en-GB" sz="2000" dirty="0" smtClean="0">
                <a:solidFill>
                  <a:schemeClr val="tx1"/>
                </a:solidFill>
              </a:rPr>
              <a:t>and indicators in water and sanitation monitoring post 2015.</a:t>
            </a:r>
          </a:p>
          <a:p>
            <a:r>
              <a:rPr lang="en-GB" sz="2000" dirty="0" smtClean="0">
                <a:solidFill>
                  <a:schemeClr val="tx1"/>
                </a:solidFill>
              </a:rPr>
              <a:t>Clarifying concepts around equity, equality, non-discrimination and states’ obligations for progressive realisation of rights. </a:t>
            </a:r>
            <a:r>
              <a:rPr lang="en-GB" sz="2000" b="1" dirty="0" smtClean="0">
                <a:solidFill>
                  <a:schemeClr val="tx1"/>
                </a:solidFill>
              </a:rPr>
              <a:t>Wiki of legal mechanisms</a:t>
            </a:r>
            <a:r>
              <a:rPr lang="en-GB" sz="2000" dirty="0" smtClean="0">
                <a:solidFill>
                  <a:schemeClr val="tx1"/>
                </a:solidFill>
              </a:rPr>
              <a:t>.</a:t>
            </a:r>
          </a:p>
          <a:p>
            <a:r>
              <a:rPr lang="en-GB" sz="2000" b="1" dirty="0" smtClean="0">
                <a:solidFill>
                  <a:schemeClr val="tx1"/>
                </a:solidFill>
              </a:rPr>
              <a:t>Compendium of practice </a:t>
            </a:r>
            <a:r>
              <a:rPr lang="en-GB" sz="2000" dirty="0" smtClean="0">
                <a:solidFill>
                  <a:schemeClr val="tx1"/>
                </a:solidFill>
              </a:rPr>
              <a:t>(for launch at the World Water Forum). How to implement at different levels: states, local government, communities.</a:t>
            </a:r>
          </a:p>
          <a:p>
            <a:pPr algn="r">
              <a:buFontTx/>
              <a:buNone/>
            </a:pPr>
            <a:r>
              <a:rPr lang="en-GB" sz="2400" b="1" dirty="0" smtClean="0">
                <a:solidFill>
                  <a:srgbClr val="00AEEF"/>
                </a:solidFill>
              </a:rPr>
              <a:t>…need rights AND capacity to deliver.</a:t>
            </a:r>
          </a:p>
          <a:p>
            <a:pPr>
              <a:buFontTx/>
              <a:buNone/>
            </a:pPr>
            <a:endParaRPr lang="en-GB" dirty="0" smtClean="0"/>
          </a:p>
        </p:txBody>
      </p:sp>
      <p:sp>
        <p:nvSpPr>
          <p:cNvPr id="31748" name="TextBox 5"/>
          <p:cNvSpPr txBox="1">
            <a:spLocks noChangeArrowheads="1"/>
          </p:cNvSpPr>
          <p:nvPr/>
        </p:nvSpPr>
        <p:spPr bwMode="auto">
          <a:xfrm>
            <a:off x="250825" y="404813"/>
            <a:ext cx="7858125" cy="584200"/>
          </a:xfrm>
          <a:prstGeom prst="rect">
            <a:avLst/>
          </a:prstGeom>
          <a:noFill/>
          <a:ln w="9525">
            <a:noFill/>
            <a:miter lim="800000"/>
            <a:headEnd/>
            <a:tailEnd/>
          </a:ln>
        </p:spPr>
        <p:txBody>
          <a:bodyPr>
            <a:spAutoFit/>
          </a:bodyPr>
          <a:lstStyle/>
          <a:p>
            <a:r>
              <a:rPr lang="en-GB" sz="3200"/>
              <a:t> </a:t>
            </a:r>
          </a:p>
        </p:txBody>
      </p:sp>
      <p:sp>
        <p:nvSpPr>
          <p:cNvPr id="31749" name="Title 5"/>
          <p:cNvSpPr>
            <a:spLocks noGrp="1"/>
          </p:cNvSpPr>
          <p:nvPr>
            <p:ph type="title"/>
          </p:nvPr>
        </p:nvSpPr>
        <p:spPr>
          <a:xfrm>
            <a:off x="457200" y="274638"/>
            <a:ext cx="8229600" cy="1786210"/>
          </a:xfrm>
        </p:spPr>
        <p:txBody>
          <a:bodyPr/>
          <a:lstStyle/>
          <a:p>
            <a:pPr>
              <a:defRPr/>
            </a:pPr>
            <a:r>
              <a:rPr lang="en-GB" sz="2800" dirty="0" smtClean="0"/>
              <a:t>Special </a:t>
            </a:r>
            <a:r>
              <a:rPr lang="en-GB" sz="2800" dirty="0" err="1" smtClean="0"/>
              <a:t>Rapporteur</a:t>
            </a:r>
            <a:r>
              <a:rPr lang="en-GB" sz="2800" dirty="0" smtClean="0"/>
              <a:t> on the human right to water and sanitation</a:t>
            </a:r>
            <a:br>
              <a:rPr lang="en-GB" sz="2800" dirty="0" smtClean="0"/>
            </a:br>
            <a:r>
              <a:rPr lang="en-GB" sz="2400" dirty="0" smtClean="0"/>
              <a:t>Taking forward implementation</a:t>
            </a:r>
            <a:r>
              <a:rPr lang="en-GB" sz="1200" dirty="0" smtClean="0"/>
              <a:t/>
            </a:r>
            <a:br>
              <a:rPr lang="en-GB" sz="1200" dirty="0" smtClean="0"/>
            </a:br>
            <a:r>
              <a:rPr lang="en-US" sz="1200" dirty="0" smtClean="0">
                <a:solidFill>
                  <a:srgbClr val="FFB612"/>
                </a:solidFill>
              </a:rPr>
              <a:t> _________________________________________________________________________________________</a:t>
            </a:r>
            <a:endParaRPr lang="en-GB" sz="1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ChangeArrowheads="1"/>
          </p:cNvSpPr>
          <p:nvPr/>
        </p:nvSpPr>
        <p:spPr bwMode="auto">
          <a:xfrm>
            <a:off x="547688" y="272842"/>
            <a:ext cx="7704137" cy="707886"/>
          </a:xfrm>
          <a:prstGeom prst="rect">
            <a:avLst/>
          </a:prstGeom>
          <a:noFill/>
          <a:ln w="9525">
            <a:noFill/>
            <a:miter lim="800000"/>
            <a:headEnd/>
            <a:tailEnd/>
          </a:ln>
        </p:spPr>
        <p:txBody>
          <a:bodyPr wrap="square">
            <a:spAutoFit/>
          </a:bodyPr>
          <a:lstStyle/>
          <a:p>
            <a:pPr algn="ctr"/>
            <a:r>
              <a:rPr lang="en-AU" sz="2800" dirty="0">
                <a:solidFill>
                  <a:srgbClr val="00B0F0"/>
                </a:solidFill>
              </a:rPr>
              <a:t>What to expect from this </a:t>
            </a:r>
            <a:r>
              <a:rPr lang="en-AU" sz="2800" dirty="0" smtClean="0">
                <a:solidFill>
                  <a:srgbClr val="00B0F0"/>
                </a:solidFill>
              </a:rPr>
              <a:t>webinar</a:t>
            </a:r>
            <a:r>
              <a:rPr lang="en-US" sz="2800" dirty="0" smtClean="0">
                <a:solidFill>
                  <a:srgbClr val="FFB612"/>
                </a:solidFill>
              </a:rPr>
              <a:t> </a:t>
            </a:r>
            <a:r>
              <a:rPr lang="en-US" sz="1200" dirty="0" smtClean="0">
                <a:solidFill>
                  <a:srgbClr val="FFB612"/>
                </a:solidFill>
              </a:rPr>
              <a:t>_____________________________________________________________</a:t>
            </a:r>
            <a:endParaRPr lang="en-AU" sz="1200" dirty="0">
              <a:solidFill>
                <a:srgbClr val="00B0F0"/>
              </a:solidFill>
            </a:endParaRPr>
          </a:p>
        </p:txBody>
      </p:sp>
      <p:sp>
        <p:nvSpPr>
          <p:cNvPr id="5124" name="Rectangle 8"/>
          <p:cNvSpPr>
            <a:spLocks noChangeArrowheads="1"/>
          </p:cNvSpPr>
          <p:nvPr/>
        </p:nvSpPr>
        <p:spPr bwMode="auto">
          <a:xfrm>
            <a:off x="467544" y="1412776"/>
            <a:ext cx="8136904" cy="2862322"/>
          </a:xfrm>
          <a:prstGeom prst="rect">
            <a:avLst/>
          </a:prstGeom>
          <a:noFill/>
          <a:ln w="9525">
            <a:noFill/>
            <a:miter lim="800000"/>
            <a:headEnd/>
            <a:tailEnd/>
          </a:ln>
        </p:spPr>
        <p:txBody>
          <a:bodyPr wrap="square">
            <a:spAutoFit/>
          </a:bodyPr>
          <a:lstStyle/>
          <a:p>
            <a:pPr marL="342900" indent="-342900">
              <a:buFont typeface="Arial" pitchFamily="34" charset="0"/>
              <a:buAutoNum type="arabicPeriod"/>
            </a:pPr>
            <a:r>
              <a:rPr lang="en-GB" sz="2000" dirty="0" smtClean="0"/>
              <a:t>First </a:t>
            </a:r>
            <a:r>
              <a:rPr lang="en-GB" sz="2000" dirty="0"/>
              <a:t>we will look at lessons </a:t>
            </a:r>
            <a:r>
              <a:rPr lang="en-GB" sz="2000" dirty="0" smtClean="0"/>
              <a:t>learned </a:t>
            </a:r>
            <a:r>
              <a:rPr lang="en-GB" sz="2000" dirty="0"/>
              <a:t>from previous </a:t>
            </a:r>
            <a:r>
              <a:rPr lang="en-GB" sz="2000" dirty="0" smtClean="0"/>
              <a:t>sessions.</a:t>
            </a:r>
            <a:endParaRPr lang="en-GB" sz="2000" dirty="0"/>
          </a:p>
          <a:p>
            <a:pPr marL="342900" indent="-342900">
              <a:buFont typeface="Arial" pitchFamily="34" charset="0"/>
              <a:buAutoNum type="arabicPeriod"/>
            </a:pPr>
            <a:endParaRPr lang="en-GB" sz="2000" dirty="0" smtClean="0"/>
          </a:p>
          <a:p>
            <a:pPr marL="342900" indent="-342900">
              <a:buFont typeface="Arial" pitchFamily="34" charset="0"/>
              <a:buAutoNum type="arabicPeriod"/>
            </a:pPr>
            <a:r>
              <a:rPr lang="en-GB" sz="2000" dirty="0" smtClean="0"/>
              <a:t>Case </a:t>
            </a:r>
            <a:r>
              <a:rPr lang="en-GB" sz="2000" dirty="0"/>
              <a:t>studies of designing inclusive programmes to reach other </a:t>
            </a:r>
            <a:r>
              <a:rPr lang="en-GB" sz="2000" dirty="0" smtClean="0"/>
              <a:t>       marginalised groups. </a:t>
            </a:r>
            <a:endParaRPr lang="en-GB" sz="2000" dirty="0"/>
          </a:p>
          <a:p>
            <a:pPr marL="342900" indent="-342900">
              <a:buFont typeface="Arial" pitchFamily="34" charset="0"/>
              <a:buAutoNum type="arabicPeriod"/>
            </a:pPr>
            <a:endParaRPr lang="en-GB" sz="2000" dirty="0" smtClean="0"/>
          </a:p>
          <a:p>
            <a:pPr marL="342900" indent="-342900">
              <a:buFont typeface="Arial" pitchFamily="34" charset="0"/>
              <a:buAutoNum type="arabicPeriod"/>
            </a:pPr>
            <a:r>
              <a:rPr lang="en-GB" sz="2000" dirty="0" smtClean="0"/>
              <a:t>Look </a:t>
            </a:r>
            <a:r>
              <a:rPr lang="en-GB" sz="2000" dirty="0"/>
              <a:t>at implementation of </a:t>
            </a:r>
            <a:r>
              <a:rPr lang="en-GB" sz="2000" dirty="0" smtClean="0"/>
              <a:t>right </a:t>
            </a:r>
            <a:r>
              <a:rPr lang="en-GB" sz="2000" dirty="0"/>
              <a:t>to water and sanitation and how this can promote inclusive </a:t>
            </a:r>
            <a:r>
              <a:rPr lang="en-GB" sz="2000" dirty="0" smtClean="0"/>
              <a:t>design.  </a:t>
            </a:r>
            <a:endParaRPr lang="en-GB" sz="2000" dirty="0"/>
          </a:p>
          <a:p>
            <a:pPr marL="342900" indent="-342900">
              <a:buFont typeface="Arial" pitchFamily="34" charset="0"/>
              <a:buAutoNum type="arabicPeriod"/>
            </a:pPr>
            <a:endParaRPr lang="en-GB" sz="2000" dirty="0" smtClean="0"/>
          </a:p>
          <a:p>
            <a:pPr marL="342900" indent="-342900">
              <a:buFont typeface="Arial" pitchFamily="34" charset="0"/>
              <a:buAutoNum type="arabicPeriod"/>
            </a:pPr>
            <a:r>
              <a:rPr lang="en-GB" sz="2000" dirty="0" smtClean="0"/>
              <a:t> …</a:t>
            </a:r>
            <a:r>
              <a:rPr lang="en-GB" sz="2000" dirty="0"/>
              <a:t>taking forward this discussion and scaling up lessons.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68313" y="260648"/>
            <a:ext cx="8229600" cy="1143000"/>
          </a:xfrm>
        </p:spPr>
        <p:txBody>
          <a:bodyPr/>
          <a:lstStyle/>
          <a:p>
            <a:pPr>
              <a:defRPr/>
            </a:pPr>
            <a:r>
              <a:rPr lang="en-GB" sz="2800" dirty="0" smtClean="0"/>
              <a:t>What next for inclusive WASH? </a:t>
            </a:r>
            <a:br>
              <a:rPr lang="en-GB" sz="2800" dirty="0" smtClean="0"/>
            </a:br>
            <a:r>
              <a:rPr lang="en-GB" sz="2400" dirty="0" smtClean="0"/>
              <a:t>Scaling up and moving on</a:t>
            </a:r>
            <a:r>
              <a:rPr lang="en-GB" sz="1200" dirty="0" smtClean="0"/>
              <a:t/>
            </a:r>
            <a:br>
              <a:rPr lang="en-GB" sz="1200" dirty="0" smtClean="0"/>
            </a:br>
            <a:r>
              <a:rPr lang="en-US" sz="1200" dirty="0" smtClean="0">
                <a:solidFill>
                  <a:srgbClr val="FFB612"/>
                </a:solidFill>
              </a:rPr>
              <a:t> ___________________________________________________________</a:t>
            </a:r>
            <a:endParaRPr lang="en-GB" sz="1200" dirty="0" smtClean="0"/>
          </a:p>
        </p:txBody>
      </p:sp>
      <p:sp>
        <p:nvSpPr>
          <p:cNvPr id="32771" name="Content Placeholder 2"/>
          <p:cNvSpPr>
            <a:spLocks noGrp="1"/>
          </p:cNvSpPr>
          <p:nvPr>
            <p:ph idx="1"/>
          </p:nvPr>
        </p:nvSpPr>
        <p:spPr>
          <a:xfrm>
            <a:off x="468313" y="1556792"/>
            <a:ext cx="8229600" cy="4958308"/>
          </a:xfrm>
        </p:spPr>
        <p:txBody>
          <a:bodyPr/>
          <a:lstStyle/>
          <a:p>
            <a:r>
              <a:rPr lang="en-GB" sz="2000" dirty="0" smtClean="0">
                <a:solidFill>
                  <a:schemeClr val="tx1"/>
                </a:solidFill>
              </a:rPr>
              <a:t>Use the opportunity of work on the human right to water to strengthen policies and monitoring.</a:t>
            </a:r>
          </a:p>
          <a:p>
            <a:r>
              <a:rPr lang="en-GB" sz="2000" dirty="0" smtClean="0">
                <a:solidFill>
                  <a:schemeClr val="tx1"/>
                </a:solidFill>
              </a:rPr>
              <a:t>Capacity building – How to carry on from this forum?</a:t>
            </a:r>
          </a:p>
          <a:p>
            <a:r>
              <a:rPr lang="en-GB" sz="2000" dirty="0" smtClean="0">
                <a:solidFill>
                  <a:schemeClr val="tx1"/>
                </a:solidFill>
              </a:rPr>
              <a:t>Communities of practice – Continue to share and learn.</a:t>
            </a:r>
          </a:p>
          <a:p>
            <a:r>
              <a:rPr lang="en-GB" sz="2000" dirty="0" smtClean="0">
                <a:solidFill>
                  <a:schemeClr val="tx1"/>
                </a:solidFill>
              </a:rPr>
              <a:t>Research – Evidence of costs and impacts.</a:t>
            </a:r>
          </a:p>
          <a:p>
            <a:r>
              <a:rPr lang="en-GB" sz="2000" dirty="0" smtClean="0">
                <a:solidFill>
                  <a:schemeClr val="tx1"/>
                </a:solidFill>
              </a:rPr>
              <a:t>Work with other sectors – Locally and globally.</a:t>
            </a:r>
          </a:p>
          <a:p>
            <a:r>
              <a:rPr lang="en-GB" sz="2000" dirty="0" smtClean="0">
                <a:solidFill>
                  <a:schemeClr val="tx1"/>
                </a:solidFill>
              </a:rPr>
              <a:t>Other ideas?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sz="2800" dirty="0" smtClean="0"/>
              <a:t>Resources</a:t>
            </a:r>
            <a:r>
              <a:rPr lang="en-GB" sz="1200" dirty="0" smtClean="0"/>
              <a:t/>
            </a:r>
            <a:br>
              <a:rPr lang="en-GB" sz="1200" dirty="0" smtClean="0"/>
            </a:br>
            <a:r>
              <a:rPr lang="en-US" sz="1200" dirty="0" smtClean="0">
                <a:solidFill>
                  <a:srgbClr val="FFB612"/>
                </a:solidFill>
              </a:rPr>
              <a:t> _____________________</a:t>
            </a:r>
            <a:endParaRPr lang="en-GB" sz="1200" dirty="0" smtClean="0"/>
          </a:p>
        </p:txBody>
      </p:sp>
      <p:sp>
        <p:nvSpPr>
          <p:cNvPr id="33795" name="Content Placeholder 2"/>
          <p:cNvSpPr>
            <a:spLocks noGrp="1"/>
          </p:cNvSpPr>
          <p:nvPr>
            <p:ph idx="1"/>
          </p:nvPr>
        </p:nvSpPr>
        <p:spPr>
          <a:xfrm>
            <a:off x="457200" y="1196975"/>
            <a:ext cx="8229600" cy="4929188"/>
          </a:xfrm>
        </p:spPr>
        <p:txBody>
          <a:bodyPr/>
          <a:lstStyle/>
          <a:p>
            <a:r>
              <a:rPr lang="en-GB" sz="1800" dirty="0" smtClean="0">
                <a:solidFill>
                  <a:schemeClr val="tx1"/>
                </a:solidFill>
              </a:rPr>
              <a:t>Website of the Special </a:t>
            </a:r>
            <a:r>
              <a:rPr lang="en-GB" sz="1800" dirty="0" err="1" smtClean="0">
                <a:solidFill>
                  <a:schemeClr val="tx1"/>
                </a:solidFill>
              </a:rPr>
              <a:t>Rapporteur</a:t>
            </a:r>
            <a:r>
              <a:rPr lang="en-GB" sz="1800" dirty="0" smtClean="0">
                <a:solidFill>
                  <a:schemeClr val="tx1"/>
                </a:solidFill>
              </a:rPr>
              <a:t> on the human right to safe drinking water and sanitation.						</a:t>
            </a:r>
          </a:p>
          <a:p>
            <a:pPr>
              <a:buNone/>
            </a:pPr>
            <a:r>
              <a:rPr lang="en-GB" sz="1200" u="sng" dirty="0" smtClean="0">
                <a:solidFill>
                  <a:schemeClr val="tx1"/>
                </a:solidFill>
                <a:hlinkClick r:id="rId2"/>
              </a:rPr>
              <a:t>www.ohchr.org/EN/Issues/WaterAndSanitation/SRWater/Pages/SRWaterIndex.aspx</a:t>
            </a:r>
            <a:endParaRPr lang="en-GB" sz="1200" u="sng" dirty="0" smtClean="0">
              <a:solidFill>
                <a:schemeClr val="tx1"/>
              </a:solidFill>
            </a:endParaRPr>
          </a:p>
          <a:p>
            <a:endParaRPr lang="en-GB" sz="1400" dirty="0" smtClean="0">
              <a:solidFill>
                <a:schemeClr val="tx1"/>
              </a:solidFill>
            </a:endParaRPr>
          </a:p>
          <a:p>
            <a:r>
              <a:rPr lang="en-GB" sz="1800" dirty="0" err="1" smtClean="0">
                <a:solidFill>
                  <a:schemeClr val="tx1"/>
                </a:solidFill>
              </a:rPr>
              <a:t>WaterWiki</a:t>
            </a:r>
            <a:r>
              <a:rPr lang="en-GB" sz="1800" dirty="0" smtClean="0">
                <a:solidFill>
                  <a:schemeClr val="tx1"/>
                </a:solidFill>
              </a:rPr>
              <a:t> on the Right to Water and Sanitation.</a:t>
            </a:r>
          </a:p>
          <a:p>
            <a:pPr>
              <a:buNone/>
            </a:pPr>
            <a:r>
              <a:rPr lang="en-GB" sz="1200" dirty="0" smtClean="0">
                <a:solidFill>
                  <a:schemeClr val="tx1"/>
                </a:solidFill>
                <a:hlinkClick r:id="rId3"/>
              </a:rPr>
              <a:t>waterwiki.net/index.php/</a:t>
            </a:r>
            <a:r>
              <a:rPr lang="en-GB" sz="1200" dirty="0" err="1" smtClean="0">
                <a:solidFill>
                  <a:schemeClr val="tx1"/>
                </a:solidFill>
                <a:hlinkClick r:id="rId3"/>
              </a:rPr>
              <a:t>UN_Human_Rights_Council_Resolution_on_Water_and_Sanitation</a:t>
            </a:r>
            <a:endParaRPr lang="en-GB" sz="1200" dirty="0" smtClean="0">
              <a:solidFill>
                <a:schemeClr val="tx1"/>
              </a:solidFill>
            </a:endParaRPr>
          </a:p>
          <a:p>
            <a:endParaRPr lang="en-GB" sz="1400" dirty="0" smtClean="0">
              <a:solidFill>
                <a:schemeClr val="tx1"/>
              </a:solidFill>
            </a:endParaRPr>
          </a:p>
          <a:p>
            <a:r>
              <a:rPr lang="en-GB" sz="1800" dirty="0" smtClean="0">
                <a:solidFill>
                  <a:schemeClr val="tx1"/>
                </a:solidFill>
              </a:rPr>
              <a:t>UNICEF: Drinking water equity, safety and sustainability. </a:t>
            </a:r>
          </a:p>
          <a:p>
            <a:pPr>
              <a:buNone/>
            </a:pPr>
            <a:r>
              <a:rPr lang="en-GB" sz="1200" dirty="0" smtClean="0">
                <a:solidFill>
                  <a:schemeClr val="tx1"/>
                </a:solidFill>
                <a:hlinkClick r:id="rId4"/>
              </a:rPr>
              <a:t>www.unicef.org/wash/files/JMP_Report_DrinkingWater_2011.pdf</a:t>
            </a:r>
            <a:endParaRPr lang="en-GB" sz="1200" dirty="0" smtClean="0">
              <a:solidFill>
                <a:schemeClr val="tx1"/>
              </a:solidFill>
            </a:endParaRPr>
          </a:p>
          <a:p>
            <a:endParaRPr lang="en-GB" sz="1400" dirty="0" smtClean="0">
              <a:solidFill>
                <a:schemeClr val="tx1"/>
              </a:solidFill>
            </a:endParaRPr>
          </a:p>
          <a:p>
            <a:r>
              <a:rPr lang="en-GB" sz="1800" dirty="0" smtClean="0">
                <a:solidFill>
                  <a:schemeClr val="tx1"/>
                </a:solidFill>
              </a:rPr>
              <a:t>WaterAid: Website pages, films, and documents on equity and inclusion.</a:t>
            </a:r>
          </a:p>
          <a:p>
            <a:pPr>
              <a:buNone/>
            </a:pPr>
            <a:r>
              <a:rPr lang="en-GB" sz="1200" dirty="0" smtClean="0">
                <a:solidFill>
                  <a:schemeClr val="tx1"/>
                </a:solidFill>
                <a:hlinkClick r:id="rId5"/>
              </a:rPr>
              <a:t>www.wateraid.org/international/what_we_do/how_we_work/equity_and_inclusion/default.asp</a:t>
            </a:r>
            <a:endParaRPr lang="en-GB" sz="1200" dirty="0" smtClean="0">
              <a:solidFill>
                <a:schemeClr val="tx1"/>
              </a:solidFill>
            </a:endParaRPr>
          </a:p>
          <a:p>
            <a:endParaRPr lang="en-GB" sz="1400" dirty="0" smtClean="0">
              <a:solidFill>
                <a:schemeClr val="tx1"/>
              </a:solidFill>
            </a:endParaRPr>
          </a:p>
          <a:p>
            <a:r>
              <a:rPr lang="en-GB" sz="1800" dirty="0" smtClean="0">
                <a:solidFill>
                  <a:schemeClr val="tx1"/>
                </a:solidFill>
              </a:rPr>
              <a:t>Understanding power for social change.</a:t>
            </a:r>
          </a:p>
          <a:p>
            <a:pPr>
              <a:buNone/>
            </a:pPr>
            <a:r>
              <a:rPr lang="en-GB" sz="1200" dirty="0" smtClean="0">
                <a:solidFill>
                  <a:schemeClr val="tx1"/>
                </a:solidFill>
                <a:hlinkClick r:id="rId6"/>
              </a:rPr>
              <a:t>www.powercube.net/</a:t>
            </a:r>
            <a:endParaRPr lang="en-GB" sz="1200" dirty="0" smtClean="0">
              <a:solidFill>
                <a:schemeClr val="tx1"/>
              </a:solidFill>
            </a:endParaRPr>
          </a:p>
          <a:p>
            <a:endParaRPr lang="en-GB" sz="1100" dirty="0" smtClean="0">
              <a:solidFill>
                <a:schemeClr val="tx1"/>
              </a:solidFill>
            </a:endParaRPr>
          </a:p>
          <a:p>
            <a:r>
              <a:rPr lang="en-GB" sz="1800" dirty="0" smtClean="0">
                <a:solidFill>
                  <a:schemeClr val="tx1"/>
                </a:solidFill>
              </a:rPr>
              <a:t>Rural Water Supply Network: Discussion group on equity and inclusion.</a:t>
            </a:r>
          </a:p>
          <a:p>
            <a:pPr>
              <a:buNone/>
            </a:pPr>
            <a:r>
              <a:rPr lang="es-ES" sz="1200" dirty="0" smtClean="0">
                <a:solidFill>
                  <a:schemeClr val="tx1"/>
                </a:solidFill>
                <a:hlinkClick r:id="rId7"/>
              </a:rPr>
              <a:t>http://next.dgroups.org/rwsn</a:t>
            </a:r>
            <a:endParaRPr lang="en-GB" sz="1200" dirty="0"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sz="quarter" idx="13"/>
          </p:nvPr>
        </p:nvSpPr>
        <p:spPr>
          <a:xfrm>
            <a:off x="467544" y="2205038"/>
            <a:ext cx="8208911" cy="1196975"/>
          </a:xfrm>
        </p:spPr>
        <p:txBody>
          <a:bodyPr/>
          <a:lstStyle/>
          <a:p>
            <a:pPr marL="0" indent="0" algn="ctr">
              <a:buFontTx/>
              <a:buNone/>
            </a:pPr>
            <a:r>
              <a:rPr lang="en-AU" sz="7200" dirty="0" smtClean="0"/>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sz="quarter" idx="13"/>
          </p:nvPr>
        </p:nvSpPr>
        <p:spPr>
          <a:xfrm>
            <a:off x="755576" y="287809"/>
            <a:ext cx="7810698" cy="1485007"/>
          </a:xfrm>
        </p:spPr>
        <p:txBody>
          <a:bodyPr/>
          <a:lstStyle/>
          <a:p>
            <a:pPr marL="0" indent="0" algn="ctr" eaLnBrk="1" hangingPunct="1">
              <a:buFontTx/>
              <a:buNone/>
              <a:defRPr/>
            </a:pPr>
            <a:r>
              <a:rPr lang="en-AU" sz="2800" dirty="0" smtClean="0"/>
              <a:t>Why is inclusive WASH important?</a:t>
            </a:r>
            <a:r>
              <a:rPr lang="en-US" sz="2800" dirty="0" smtClean="0">
                <a:solidFill>
                  <a:srgbClr val="FFB612"/>
                </a:solidFill>
              </a:rPr>
              <a:t> </a:t>
            </a:r>
            <a:r>
              <a:rPr lang="en-US" sz="1200" dirty="0" smtClean="0">
                <a:solidFill>
                  <a:srgbClr val="FFB612"/>
                </a:solidFill>
              </a:rPr>
              <a:t>________________________________________________________________</a:t>
            </a:r>
            <a:endParaRPr lang="en-AU" sz="1200" dirty="0" smtClean="0"/>
          </a:p>
        </p:txBody>
      </p:sp>
      <p:sp>
        <p:nvSpPr>
          <p:cNvPr id="6148" name="Content Placeholder 3"/>
          <p:cNvSpPr>
            <a:spLocks noGrp="1"/>
          </p:cNvSpPr>
          <p:nvPr>
            <p:ph sz="quarter" idx="14"/>
          </p:nvPr>
        </p:nvSpPr>
        <p:spPr>
          <a:xfrm>
            <a:off x="467544" y="1484313"/>
            <a:ext cx="8280920" cy="914400"/>
          </a:xfrm>
        </p:spPr>
        <p:txBody>
          <a:bodyPr/>
          <a:lstStyle/>
          <a:p>
            <a:pPr eaLnBrk="1" hangingPunct="1"/>
            <a:r>
              <a:rPr lang="en-AU" sz="2000" dirty="0" smtClean="0">
                <a:solidFill>
                  <a:schemeClr val="tx1"/>
                </a:solidFill>
              </a:rPr>
              <a:t>Access to water and sanitation are basic human rights. </a:t>
            </a:r>
          </a:p>
          <a:p>
            <a:pPr eaLnBrk="1" hangingPunct="1"/>
            <a:endParaRPr lang="en-AU" sz="2000" dirty="0" smtClean="0">
              <a:solidFill>
                <a:schemeClr val="tx1"/>
              </a:solidFill>
            </a:endParaRPr>
          </a:p>
          <a:p>
            <a:pPr eaLnBrk="1" hangingPunct="1"/>
            <a:r>
              <a:rPr lang="en-AU" sz="2000" dirty="0" smtClean="0">
                <a:solidFill>
                  <a:schemeClr val="tx1"/>
                </a:solidFill>
              </a:rPr>
              <a:t>Access for all is better for all.</a:t>
            </a:r>
          </a:p>
          <a:p>
            <a:pPr eaLnBrk="1" hangingPunct="1"/>
            <a:endParaRPr lang="en-AU" sz="2000" dirty="0" smtClean="0">
              <a:solidFill>
                <a:schemeClr val="tx1"/>
              </a:solidFill>
            </a:endParaRPr>
          </a:p>
          <a:p>
            <a:pPr eaLnBrk="1" hangingPunct="1"/>
            <a:r>
              <a:rPr lang="en-AU" sz="2000" dirty="0" smtClean="0">
                <a:solidFill>
                  <a:schemeClr val="tx1"/>
                </a:solidFill>
              </a:rPr>
              <a:t>The poorest are least well served: See</a:t>
            </a:r>
            <a:r>
              <a:rPr lang="en-AU" sz="2000" i="1" dirty="0" smtClean="0">
                <a:solidFill>
                  <a:schemeClr val="tx1"/>
                </a:solidFill>
              </a:rPr>
              <a:t> UNICEF: Equity, safety        and sustainability</a:t>
            </a:r>
            <a:r>
              <a:rPr lang="en-AU" sz="2000" dirty="0" smtClean="0">
                <a:solidFill>
                  <a:schemeClr val="tx1"/>
                </a:solidFill>
              </a:rPr>
              <a:t>.</a:t>
            </a:r>
          </a:p>
          <a:p>
            <a:pPr eaLnBrk="1" hangingPunct="1"/>
            <a:endParaRPr lang="en-AU" sz="2000" dirty="0" smtClean="0">
              <a:solidFill>
                <a:schemeClr val="tx1"/>
              </a:solidFill>
            </a:endParaRPr>
          </a:p>
          <a:p>
            <a:pPr eaLnBrk="1" hangingPunct="1"/>
            <a:r>
              <a:rPr lang="en-AU" sz="2000" dirty="0" smtClean="0">
                <a:solidFill>
                  <a:schemeClr val="tx1"/>
                </a:solidFill>
              </a:rPr>
              <a:t>Focus on the poorest for the biggest gains.</a:t>
            </a:r>
          </a:p>
          <a:p>
            <a:pPr marL="0" indent="0" eaLnBrk="1" hangingPunct="1">
              <a:buFontTx/>
              <a:buNone/>
            </a:pPr>
            <a:endParaRPr lang="en-AU" b="1" dirty="0" smtClean="0"/>
          </a:p>
          <a:p>
            <a:pPr marL="0" indent="0" eaLnBrk="1" hangingPunct="1">
              <a:buFontTx/>
              <a:buNone/>
            </a:pPr>
            <a:endParaRPr lang="en-A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60648"/>
            <a:ext cx="8229600" cy="1359024"/>
          </a:xfrm>
        </p:spPr>
        <p:txBody>
          <a:bodyPr anchor="t"/>
          <a:lstStyle/>
          <a:p>
            <a:pPr eaLnBrk="1" hangingPunct="1"/>
            <a:r>
              <a:rPr lang="en-GB" sz="2800" dirty="0" smtClean="0"/>
              <a:t>Identity and marginalisation: Who are the poorest?</a:t>
            </a:r>
            <a:r>
              <a:rPr lang="en-GB" sz="1200" dirty="0" smtClean="0"/>
              <a:t/>
            </a:r>
            <a:br>
              <a:rPr lang="en-GB" sz="1200" dirty="0" smtClean="0"/>
            </a:br>
            <a:r>
              <a:rPr lang="en-US" sz="1200" dirty="0" smtClean="0">
                <a:solidFill>
                  <a:srgbClr val="FFB612"/>
                </a:solidFill>
              </a:rPr>
              <a:t>_____________________________________________________________________________________________</a:t>
            </a:r>
            <a:r>
              <a:rPr lang="en-GB" sz="1200" dirty="0" smtClean="0"/>
              <a:t> </a:t>
            </a:r>
            <a:endParaRPr lang="en-US" sz="1200" dirty="0" smtClean="0"/>
          </a:p>
        </p:txBody>
      </p:sp>
      <p:sp>
        <p:nvSpPr>
          <p:cNvPr id="7171" name="Rectangle 3"/>
          <p:cNvSpPr>
            <a:spLocks noGrp="1" noChangeArrowheads="1"/>
          </p:cNvSpPr>
          <p:nvPr>
            <p:ph type="body" idx="1"/>
          </p:nvPr>
        </p:nvSpPr>
        <p:spPr>
          <a:xfrm>
            <a:off x="446088" y="1351309"/>
            <a:ext cx="8229600" cy="4525963"/>
          </a:xfrm>
          <a:noFill/>
          <a:ln w="25400">
            <a:solidFill>
              <a:srgbClr val="FFB612"/>
            </a:solidFill>
          </a:ln>
        </p:spPr>
        <p:txBody>
          <a:bodyPr/>
          <a:lstStyle/>
          <a:p>
            <a:pPr algn="r" eaLnBrk="1" hangingPunct="1">
              <a:buFontTx/>
              <a:buNone/>
            </a:pPr>
            <a:r>
              <a:rPr lang="en-GB" sz="2400" dirty="0" smtClean="0"/>
              <a:t>Politics                                                    Economics					</a:t>
            </a:r>
          </a:p>
          <a:p>
            <a:pPr eaLnBrk="1" hangingPunct="1">
              <a:buFontTx/>
              <a:buNone/>
            </a:pPr>
            <a:r>
              <a:rPr lang="en-GB" sz="2400" dirty="0" smtClean="0"/>
              <a:t>Social                                                                       Cultural</a:t>
            </a:r>
          </a:p>
          <a:p>
            <a:pPr eaLnBrk="1" hangingPunct="1">
              <a:buFontTx/>
              <a:buNone/>
            </a:pPr>
            <a:r>
              <a:rPr lang="en-GB" sz="2400" dirty="0" smtClean="0"/>
              <a:t>development					                 context</a:t>
            </a:r>
          </a:p>
          <a:p>
            <a:pPr eaLnBrk="1" hangingPunct="1">
              <a:buFontTx/>
              <a:buNone/>
            </a:pPr>
            <a:r>
              <a:rPr lang="en-GB" sz="2400" dirty="0" smtClean="0"/>
              <a:t>                                                                                  </a:t>
            </a:r>
          </a:p>
          <a:p>
            <a:pPr eaLnBrk="1" hangingPunct="1">
              <a:buFontTx/>
              <a:buNone/>
            </a:pPr>
            <a:endParaRPr lang="en-GB" sz="2400" dirty="0" smtClean="0"/>
          </a:p>
          <a:p>
            <a:pPr eaLnBrk="1" hangingPunct="1">
              <a:buFontTx/>
              <a:buNone/>
            </a:pPr>
            <a:endParaRPr lang="en-GB" sz="2400" dirty="0" smtClean="0"/>
          </a:p>
          <a:p>
            <a:pPr eaLnBrk="1" hangingPunct="1">
              <a:buFontTx/>
              <a:buNone/>
            </a:pPr>
            <a:endParaRPr lang="en-GB" sz="2400" dirty="0" smtClean="0"/>
          </a:p>
          <a:p>
            <a:pPr eaLnBrk="1" hangingPunct="1">
              <a:buFontTx/>
              <a:buNone/>
            </a:pPr>
            <a:r>
              <a:rPr lang="en-GB" sz="2400" dirty="0" smtClean="0"/>
              <a:t>Challenges: </a:t>
            </a:r>
          </a:p>
          <a:p>
            <a:pPr eaLnBrk="1" hangingPunct="1">
              <a:buFontTx/>
              <a:buNone/>
            </a:pPr>
            <a:r>
              <a:rPr lang="en-GB" sz="2400" dirty="0" smtClean="0"/>
              <a:t>Climate change, urbanisation, population growth</a:t>
            </a:r>
            <a:endParaRPr lang="en-US" sz="2400" dirty="0" smtClean="0"/>
          </a:p>
        </p:txBody>
      </p:sp>
      <p:sp>
        <p:nvSpPr>
          <p:cNvPr id="7172" name="Oval 4"/>
          <p:cNvSpPr>
            <a:spLocks noChangeArrowheads="1"/>
          </p:cNvSpPr>
          <p:nvPr/>
        </p:nvSpPr>
        <p:spPr bwMode="auto">
          <a:xfrm>
            <a:off x="2354932" y="1628800"/>
            <a:ext cx="4305300" cy="3660328"/>
          </a:xfrm>
          <a:prstGeom prst="ellipse">
            <a:avLst/>
          </a:prstGeom>
          <a:solidFill>
            <a:schemeClr val="accent1"/>
          </a:solidFill>
          <a:ln w="9525">
            <a:solidFill>
              <a:schemeClr val="tx1"/>
            </a:solidFill>
            <a:prstDash val="dash"/>
            <a:round/>
            <a:headEnd/>
            <a:tailEnd/>
          </a:ln>
        </p:spPr>
        <p:txBody>
          <a:bodyPr wrap="none" anchor="ctr"/>
          <a:lstStyle/>
          <a:p>
            <a:pPr algn="ctr"/>
            <a:r>
              <a:rPr lang="en-GB" sz="2000"/>
              <a:t>Sex</a:t>
            </a:r>
          </a:p>
          <a:p>
            <a:pPr algn="ctr"/>
            <a:r>
              <a:rPr lang="en-GB" sz="2000"/>
              <a:t>Age</a:t>
            </a:r>
          </a:p>
          <a:p>
            <a:pPr algn="ctr"/>
            <a:r>
              <a:rPr lang="en-GB" sz="2000"/>
              <a:t>Disability</a:t>
            </a:r>
          </a:p>
          <a:p>
            <a:pPr algn="ctr"/>
            <a:r>
              <a:rPr lang="en-GB" sz="2000"/>
              <a:t>Ethnicity</a:t>
            </a:r>
          </a:p>
          <a:p>
            <a:pPr algn="ctr"/>
            <a:r>
              <a:rPr lang="en-GB" sz="2000"/>
              <a:t>Religion</a:t>
            </a:r>
          </a:p>
          <a:p>
            <a:pPr algn="ctr"/>
            <a:r>
              <a:rPr lang="en-GB" sz="2000"/>
              <a:t>Caste</a:t>
            </a:r>
          </a:p>
          <a:p>
            <a:pPr algn="ctr"/>
            <a:r>
              <a:rPr lang="en-GB" sz="2000"/>
              <a:t>Chronic illness</a:t>
            </a:r>
          </a:p>
          <a:p>
            <a:pPr algn="ctr"/>
            <a:r>
              <a:rPr lang="en-GB" sz="2000"/>
              <a:t>Occupation</a:t>
            </a:r>
          </a:p>
          <a:p>
            <a:pPr algn="ctr"/>
            <a:r>
              <a:rPr lang="en-GB" sz="2000"/>
              <a:t>Sexual orientation</a:t>
            </a:r>
            <a:endParaRPr lang="en-US" sz="2000"/>
          </a:p>
        </p:txBody>
      </p:sp>
      <p:sp>
        <p:nvSpPr>
          <p:cNvPr id="7173" name="Oval 5"/>
          <p:cNvSpPr>
            <a:spLocks noChangeArrowheads="1"/>
          </p:cNvSpPr>
          <p:nvPr/>
        </p:nvSpPr>
        <p:spPr bwMode="auto">
          <a:xfrm>
            <a:off x="2679911" y="1897168"/>
            <a:ext cx="3652961" cy="3143821"/>
          </a:xfrm>
          <a:prstGeom prst="ellipse">
            <a:avLst/>
          </a:prstGeom>
          <a:solidFill>
            <a:srgbClr val="3366FF">
              <a:alpha val="52156"/>
            </a:srgbClr>
          </a:solidFill>
          <a:ln w="9525">
            <a:solidFill>
              <a:schemeClr val="tx1"/>
            </a:solidFill>
            <a:prstDash val="sysDot"/>
            <a:round/>
            <a:headEnd/>
            <a:tailEnd/>
          </a:ln>
        </p:spPr>
        <p:txBody>
          <a:bodyPr wrap="none" anchor="ctr"/>
          <a:lstStyle/>
          <a:p>
            <a:endParaRPr lang="en-US"/>
          </a:p>
        </p:txBody>
      </p:sp>
      <p:sp>
        <p:nvSpPr>
          <p:cNvPr id="7174" name="AutoShape 6"/>
          <p:cNvSpPr>
            <a:spLocks noChangeArrowheads="1"/>
          </p:cNvSpPr>
          <p:nvPr/>
        </p:nvSpPr>
        <p:spPr bwMode="auto">
          <a:xfrm rot="10957654">
            <a:off x="5121147" y="3576698"/>
            <a:ext cx="2952527" cy="1233293"/>
          </a:xfrm>
          <a:prstGeom prst="triangle">
            <a:avLst>
              <a:gd name="adj" fmla="val 0"/>
            </a:avLst>
          </a:prstGeom>
          <a:solidFill>
            <a:srgbClr val="FFB612"/>
          </a:solidFill>
          <a:ln w="9525">
            <a:solidFill>
              <a:schemeClr val="tx1"/>
            </a:solidFill>
            <a:miter lim="800000"/>
            <a:headEnd/>
            <a:tailEnd/>
          </a:ln>
        </p:spPr>
        <p:txBody>
          <a:bodyPr rot="10800000" wrap="none" anchor="ctr"/>
          <a:lstStyle/>
          <a:p>
            <a:pPr algn="ctr"/>
            <a:endParaRPr lang="en-GB" dirty="0" smtClean="0"/>
          </a:p>
          <a:p>
            <a:pPr algn="ctr"/>
            <a:r>
              <a:rPr lang="en-GB" dirty="0" smtClean="0"/>
              <a:t>Excluded </a:t>
            </a:r>
            <a:r>
              <a:rPr lang="en-GB" dirty="0"/>
              <a:t>from </a:t>
            </a:r>
          </a:p>
          <a:p>
            <a:pPr algn="ctr"/>
            <a:r>
              <a:rPr lang="en-GB" dirty="0"/>
              <a:t>WASH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sz="quarter" idx="13"/>
          </p:nvPr>
        </p:nvSpPr>
        <p:spPr>
          <a:xfrm>
            <a:off x="468313" y="260648"/>
            <a:ext cx="7920037" cy="935757"/>
          </a:xfrm>
        </p:spPr>
        <p:txBody>
          <a:bodyPr/>
          <a:lstStyle/>
          <a:p>
            <a:pPr marL="0" indent="0" algn="ctr" eaLnBrk="1" hangingPunct="1">
              <a:buFontTx/>
              <a:buNone/>
              <a:defRPr/>
            </a:pPr>
            <a:r>
              <a:rPr lang="en-AU" sz="2800" dirty="0" smtClean="0"/>
              <a:t>Key lessons from previous sessions: Introduction</a:t>
            </a:r>
            <a:r>
              <a:rPr lang="en-US" sz="2800" dirty="0" smtClean="0">
                <a:solidFill>
                  <a:srgbClr val="FFB612"/>
                </a:solidFill>
              </a:rPr>
              <a:t> </a:t>
            </a:r>
            <a:r>
              <a:rPr lang="en-US" sz="1200" dirty="0" smtClean="0">
                <a:solidFill>
                  <a:srgbClr val="FFB612"/>
                </a:solidFill>
              </a:rPr>
              <a:t>___________________________________________________________________________________________</a:t>
            </a:r>
            <a:endParaRPr lang="en-AU" sz="1200" dirty="0" smtClean="0"/>
          </a:p>
        </p:txBody>
      </p:sp>
      <p:sp>
        <p:nvSpPr>
          <p:cNvPr id="4" name="Content Placeholder 3"/>
          <p:cNvSpPr>
            <a:spLocks noGrp="1"/>
          </p:cNvSpPr>
          <p:nvPr>
            <p:ph sz="quarter" idx="14"/>
          </p:nvPr>
        </p:nvSpPr>
        <p:spPr>
          <a:xfrm>
            <a:off x="611560" y="1412776"/>
            <a:ext cx="7632848" cy="1417737"/>
          </a:xfrm>
        </p:spPr>
        <p:txBody>
          <a:bodyPr/>
          <a:lstStyle/>
          <a:p>
            <a:pPr eaLnBrk="1" hangingPunct="1">
              <a:buFontTx/>
              <a:buNone/>
            </a:pPr>
            <a:r>
              <a:rPr lang="en-AU" sz="2400" dirty="0" smtClean="0"/>
              <a:t>Addressing barriers to inclusion</a:t>
            </a:r>
          </a:p>
          <a:p>
            <a:pPr eaLnBrk="1" hangingPunct="1">
              <a:buFontTx/>
              <a:buNone/>
            </a:pPr>
            <a:endParaRPr lang="en-AU" sz="2000" dirty="0" smtClean="0"/>
          </a:p>
          <a:p>
            <a:pPr eaLnBrk="1" hangingPunct="1"/>
            <a:r>
              <a:rPr lang="en-AU" sz="2000" dirty="0" smtClean="0">
                <a:solidFill>
                  <a:schemeClr val="tx1"/>
                </a:solidFill>
              </a:rPr>
              <a:t>Environmental barriers.</a:t>
            </a:r>
          </a:p>
          <a:p>
            <a:pPr eaLnBrk="1" hangingPunct="1"/>
            <a:r>
              <a:rPr lang="en-AU" sz="2000" dirty="0" smtClean="0">
                <a:solidFill>
                  <a:schemeClr val="tx1"/>
                </a:solidFill>
              </a:rPr>
              <a:t>Social/attitudinal barriers.</a:t>
            </a:r>
          </a:p>
          <a:p>
            <a:pPr eaLnBrk="1" hangingPunct="1"/>
            <a:r>
              <a:rPr lang="en-AU" sz="2000" dirty="0" smtClean="0">
                <a:solidFill>
                  <a:schemeClr val="tx1"/>
                </a:solidFill>
              </a:rPr>
              <a:t>Institutional barriers.</a:t>
            </a:r>
          </a:p>
          <a:p>
            <a:pPr eaLnBrk="1" hangingPunct="1"/>
            <a:endParaRPr lang="en-AU" sz="2000" dirty="0" smtClean="0">
              <a:solidFill>
                <a:schemeClr val="tx1"/>
              </a:solidFill>
            </a:endParaRPr>
          </a:p>
          <a:p>
            <a:pPr eaLnBrk="1" hangingPunct="1">
              <a:buNone/>
            </a:pPr>
            <a:r>
              <a:rPr lang="en-AU" sz="2000" dirty="0" smtClean="0">
                <a:solidFill>
                  <a:schemeClr val="tx1"/>
                </a:solidFill>
              </a:rPr>
              <a:t>You need to address them all or inclusion won’t happen:</a:t>
            </a:r>
          </a:p>
          <a:p>
            <a:pPr eaLnBrk="1" hangingPunct="1">
              <a:buNone/>
            </a:pPr>
            <a:r>
              <a:rPr lang="en-AU" sz="2000" dirty="0" smtClean="0">
                <a:solidFill>
                  <a:schemeClr val="tx1"/>
                </a:solidFill>
              </a:rPr>
              <a:t>Attitudinal barriers are often hardest to address. </a:t>
            </a:r>
          </a:p>
          <a:p>
            <a:pPr eaLnBrk="1" hangingPunct="1">
              <a:buNone/>
            </a:pPr>
            <a:endParaRPr lang="en-AU" sz="2000" dirty="0" smtClean="0">
              <a:solidFill>
                <a:schemeClr val="tx1"/>
              </a:solidFill>
            </a:endParaRPr>
          </a:p>
          <a:p>
            <a:pPr eaLnBrk="1" hangingPunct="1">
              <a:buNone/>
            </a:pPr>
            <a:r>
              <a:rPr lang="en-AU" sz="2000" dirty="0" smtClean="0">
                <a:solidFill>
                  <a:schemeClr val="tx1"/>
                </a:solidFill>
              </a:rPr>
              <a:t>The barriers are interlinked and reinforce each other.  </a:t>
            </a:r>
          </a:p>
          <a:p>
            <a:pPr eaLnBrk="1" hangingPunct="1">
              <a:buFontTx/>
              <a:buNone/>
            </a:pPr>
            <a:endParaRPr lang="en-AU" dirty="0" smtClean="0"/>
          </a:p>
          <a:p>
            <a:pPr eaLnBrk="1" hangingPunct="1">
              <a:buFontTx/>
              <a:buNone/>
            </a:pPr>
            <a:endParaRPr lang="en-AU" dirty="0" smtClean="0"/>
          </a:p>
          <a:p>
            <a:pPr eaLnBrk="1" hangingPunct="1">
              <a:buFontTx/>
              <a:buNone/>
            </a:pPr>
            <a:endParaRPr lang="en-AU" dirty="0" smtClean="0"/>
          </a:p>
          <a:p>
            <a:pPr eaLnBrk="1" hangingPunct="1">
              <a:buFontTx/>
              <a:buNone/>
            </a:pPr>
            <a:endParaRPr lang="en-AU" dirty="0" smtClean="0"/>
          </a:p>
          <a:p>
            <a:pPr eaLnBrk="1" hangingPunct="1">
              <a:buFontTx/>
              <a:buNone/>
            </a:pPr>
            <a:endParaRPr lang="en-AU" dirty="0" smtClean="0"/>
          </a:p>
          <a:p>
            <a:pPr eaLnBrk="1" hangingPunct="1">
              <a:buFontTx/>
              <a:buNone/>
            </a:pPr>
            <a:endParaRPr lang="en-AU" dirty="0" smtClean="0"/>
          </a:p>
          <a:p>
            <a:pPr eaLnBrk="1" hangingPunct="1"/>
            <a:endParaRPr lang="en-A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79388" y="188913"/>
            <a:ext cx="6889750" cy="1196975"/>
          </a:xfrm>
        </p:spPr>
        <p:txBody>
          <a:bodyPr/>
          <a:lstStyle/>
          <a:p>
            <a:pPr marL="0" indent="0">
              <a:buFontTx/>
              <a:buNone/>
            </a:pPr>
            <a:r>
              <a:rPr lang="en-AU" smtClean="0">
                <a:ea typeface="Calibri" pitchFamily="34" charset="0"/>
                <a:cs typeface="Times New Roman" pitchFamily="18" charset="0"/>
              </a:rPr>
              <a:t/>
            </a:r>
            <a:br>
              <a:rPr lang="en-AU" smtClean="0">
                <a:ea typeface="Calibri" pitchFamily="34" charset="0"/>
                <a:cs typeface="Times New Roman" pitchFamily="18" charset="0"/>
              </a:rPr>
            </a:br>
            <a:endParaRPr lang="en-AU" smtClean="0">
              <a:ea typeface="Calibri" pitchFamily="34" charset="0"/>
              <a:cs typeface="Times New Roman" pitchFamily="18" charset="0"/>
            </a:endParaRPr>
          </a:p>
          <a:p>
            <a:pPr marL="0" indent="0">
              <a:buFontTx/>
              <a:buNone/>
            </a:pPr>
            <a:endParaRPr lang="en-AU" smtClean="0">
              <a:ea typeface="Calibri" pitchFamily="34" charset="0"/>
              <a:cs typeface="Times New Roman" pitchFamily="18" charset="0"/>
            </a:endParaRPr>
          </a:p>
        </p:txBody>
      </p:sp>
      <p:sp>
        <p:nvSpPr>
          <p:cNvPr id="10243" name="Content Placeholder 2"/>
          <p:cNvSpPr>
            <a:spLocks noGrp="1"/>
          </p:cNvSpPr>
          <p:nvPr>
            <p:ph sz="quarter" idx="14"/>
          </p:nvPr>
        </p:nvSpPr>
        <p:spPr>
          <a:xfrm>
            <a:off x="714374" y="260648"/>
            <a:ext cx="7890073" cy="809203"/>
          </a:xfrm>
        </p:spPr>
        <p:txBody>
          <a:bodyPr/>
          <a:lstStyle/>
          <a:p>
            <a:pPr marL="0" indent="0" algn="ctr">
              <a:buFontTx/>
              <a:buNone/>
            </a:pPr>
            <a:r>
              <a:rPr lang="en-AU" sz="2800" dirty="0" smtClean="0"/>
              <a:t> Key lessons from previous session: Gender</a:t>
            </a:r>
            <a:r>
              <a:rPr lang="en-US" sz="2800" dirty="0" smtClean="0">
                <a:solidFill>
                  <a:srgbClr val="FFB612"/>
                </a:solidFill>
              </a:rPr>
              <a:t> </a:t>
            </a:r>
            <a:r>
              <a:rPr lang="en-US" sz="1200" dirty="0" smtClean="0">
                <a:solidFill>
                  <a:srgbClr val="FFB612"/>
                </a:solidFill>
              </a:rPr>
              <a:t>________________________________________________________________________________</a:t>
            </a:r>
            <a:endParaRPr lang="en-AU" sz="1200" dirty="0" smtClean="0"/>
          </a:p>
          <a:p>
            <a:pPr marL="0" indent="0">
              <a:buFontTx/>
              <a:buNone/>
            </a:pPr>
            <a:endParaRPr lang="en-AU" dirty="0" smtClean="0"/>
          </a:p>
        </p:txBody>
      </p:sp>
      <p:sp>
        <p:nvSpPr>
          <p:cNvPr id="9221" name="TextBox 4"/>
          <p:cNvSpPr txBox="1">
            <a:spLocks noChangeArrowheads="1"/>
          </p:cNvSpPr>
          <p:nvPr/>
        </p:nvSpPr>
        <p:spPr bwMode="auto">
          <a:xfrm>
            <a:off x="395536" y="1341438"/>
            <a:ext cx="8289677" cy="5139869"/>
          </a:xfrm>
          <a:prstGeom prst="rect">
            <a:avLst/>
          </a:prstGeom>
          <a:noFill/>
          <a:ln w="9525">
            <a:noFill/>
            <a:miter lim="800000"/>
            <a:headEnd/>
            <a:tailEnd/>
          </a:ln>
        </p:spPr>
        <p:txBody>
          <a:bodyPr wrap="square">
            <a:spAutoFit/>
          </a:bodyPr>
          <a:lstStyle/>
          <a:p>
            <a:pPr marL="342000" indent="-342000">
              <a:buFont typeface="Arial" pitchFamily="34" charset="0"/>
              <a:buChar char="•"/>
            </a:pPr>
            <a:r>
              <a:rPr lang="en-GB" sz="2000" b="1" dirty="0" smtClean="0"/>
              <a:t>Institutional</a:t>
            </a:r>
            <a:r>
              <a:rPr lang="en-GB" sz="2000" dirty="0" smtClean="0"/>
              <a:t> </a:t>
            </a:r>
            <a:r>
              <a:rPr lang="en-GB" sz="2000" dirty="0"/>
              <a:t>issues: Structural </a:t>
            </a:r>
            <a:r>
              <a:rPr lang="en-GB" sz="2000" dirty="0" smtClean="0"/>
              <a:t>inequalities. </a:t>
            </a:r>
            <a:endParaRPr lang="en-GB" sz="2000" dirty="0"/>
          </a:p>
          <a:p>
            <a:pPr marL="342000" indent="-342000">
              <a:buFont typeface="Arial" pitchFamily="34" charset="0"/>
              <a:buChar char="•"/>
            </a:pPr>
            <a:r>
              <a:rPr lang="en-GB" sz="2000" b="1" dirty="0"/>
              <a:t>Attitudes</a:t>
            </a:r>
            <a:r>
              <a:rPr lang="en-GB" sz="2000" dirty="0"/>
              <a:t>:</a:t>
            </a:r>
            <a:r>
              <a:rPr lang="en-GB" sz="2000" b="1" dirty="0"/>
              <a:t> </a:t>
            </a:r>
            <a:r>
              <a:rPr lang="en-GB" sz="2000" dirty="0" smtClean="0"/>
              <a:t>Learned </a:t>
            </a:r>
            <a:r>
              <a:rPr lang="en-GB" sz="2000" dirty="0"/>
              <a:t>behaviour about men’s and women’s </a:t>
            </a:r>
            <a:r>
              <a:rPr lang="en-GB" sz="2000" dirty="0" smtClean="0"/>
              <a:t>roles.</a:t>
            </a:r>
            <a:endParaRPr lang="en-GB" sz="2000" dirty="0"/>
          </a:p>
          <a:p>
            <a:pPr marL="342000" indent="-342000">
              <a:buFont typeface="Arial" pitchFamily="34" charset="0"/>
              <a:buChar char="•"/>
            </a:pPr>
            <a:r>
              <a:rPr lang="en-GB" sz="2000" b="1" dirty="0"/>
              <a:t>Environmental</a:t>
            </a:r>
            <a:r>
              <a:rPr lang="en-GB" sz="2000" dirty="0"/>
              <a:t>:</a:t>
            </a:r>
            <a:r>
              <a:rPr lang="en-GB" sz="2000" b="1" dirty="0"/>
              <a:t> </a:t>
            </a:r>
            <a:r>
              <a:rPr lang="en-GB" sz="2000" dirty="0" smtClean="0"/>
              <a:t>Accessible facilities – safe</a:t>
            </a:r>
            <a:r>
              <a:rPr lang="en-GB" sz="2000" dirty="0"/>
              <a:t>, private, suitable for </a:t>
            </a:r>
            <a:r>
              <a:rPr lang="en-GB" sz="2000" dirty="0" smtClean="0"/>
              <a:t>menstrual hygiene management.</a:t>
            </a:r>
            <a:endParaRPr lang="en-GB" sz="2000" dirty="0"/>
          </a:p>
          <a:p>
            <a:endParaRPr lang="en-GB" sz="2000" b="1" dirty="0" smtClean="0"/>
          </a:p>
          <a:p>
            <a:pPr algn="ctr"/>
            <a:r>
              <a:rPr lang="en-GB" sz="2400" dirty="0" smtClean="0">
                <a:solidFill>
                  <a:srgbClr val="00B0F0"/>
                </a:solidFill>
              </a:rPr>
              <a:t>Everything you do has a gendered impact –  Make it positive</a:t>
            </a:r>
          </a:p>
          <a:p>
            <a:endParaRPr lang="en-GB" sz="2000" dirty="0" smtClean="0"/>
          </a:p>
          <a:p>
            <a:pPr marL="342000" indent="-342000">
              <a:buFont typeface="Arial" pitchFamily="34" charset="0"/>
              <a:buChar char="•"/>
            </a:pPr>
            <a:r>
              <a:rPr lang="en-GB" sz="2000" dirty="0"/>
              <a:t>Address women’s </a:t>
            </a:r>
            <a:r>
              <a:rPr lang="en-GB" sz="2000" b="1" dirty="0"/>
              <a:t>practical needs </a:t>
            </a:r>
            <a:r>
              <a:rPr lang="en-GB" sz="2000" dirty="0"/>
              <a:t>and </a:t>
            </a:r>
            <a:r>
              <a:rPr lang="en-GB" sz="2000" b="1" dirty="0"/>
              <a:t>strategic </a:t>
            </a:r>
            <a:r>
              <a:rPr lang="en-GB" sz="2000" b="1" dirty="0" smtClean="0"/>
              <a:t>interests</a:t>
            </a:r>
            <a:r>
              <a:rPr lang="en-GB" sz="2000" dirty="0" smtClean="0"/>
              <a:t>.</a:t>
            </a:r>
            <a:endParaRPr lang="en-GB" sz="2000" dirty="0"/>
          </a:p>
          <a:p>
            <a:pPr marL="342000" indent="-342000">
              <a:buFont typeface="Arial" pitchFamily="34" charset="0"/>
              <a:buChar char="•"/>
            </a:pPr>
            <a:r>
              <a:rPr lang="en-GB" sz="2000" dirty="0"/>
              <a:t>Gender means working with men and </a:t>
            </a:r>
            <a:r>
              <a:rPr lang="en-GB" sz="2000" dirty="0" smtClean="0"/>
              <a:t>women.</a:t>
            </a:r>
            <a:endParaRPr lang="en-GB" sz="2000" dirty="0"/>
          </a:p>
          <a:p>
            <a:pPr marL="342000" indent="-342000">
              <a:buFont typeface="Arial" pitchFamily="34" charset="0"/>
              <a:buChar char="•"/>
            </a:pPr>
            <a:r>
              <a:rPr lang="en-GB" sz="2000" dirty="0" smtClean="0"/>
              <a:t>Increasing women’s representation and voice to influence decisions produces more sustainability, better design, shared benefits.</a:t>
            </a:r>
          </a:p>
          <a:p>
            <a:pPr marL="342000" indent="-342000">
              <a:buFont typeface="Arial" pitchFamily="34" charset="0"/>
              <a:buChar char="•"/>
            </a:pPr>
            <a:r>
              <a:rPr lang="en-GB" sz="2000" dirty="0" smtClean="0"/>
              <a:t>Greater </a:t>
            </a:r>
            <a:r>
              <a:rPr lang="en-GB" sz="2000" dirty="0"/>
              <a:t>visibility and less time collecting water affects attitudes of women and men.</a:t>
            </a:r>
          </a:p>
          <a:p>
            <a:pPr lvl="1"/>
            <a:endParaRPr lang="en-GB" sz="2000" dirty="0"/>
          </a:p>
          <a:p>
            <a:endParaRPr lang="en-GB"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79388" y="188913"/>
            <a:ext cx="6889750" cy="1196975"/>
          </a:xfrm>
        </p:spPr>
        <p:txBody>
          <a:bodyPr/>
          <a:lstStyle/>
          <a:p>
            <a:pPr marL="0" indent="0">
              <a:buFontTx/>
              <a:buNone/>
            </a:pPr>
            <a:r>
              <a:rPr lang="en-AU" smtClean="0">
                <a:ea typeface="Calibri" pitchFamily="34" charset="0"/>
                <a:cs typeface="Times New Roman" pitchFamily="18" charset="0"/>
              </a:rPr>
              <a:t/>
            </a:r>
            <a:br>
              <a:rPr lang="en-AU" smtClean="0">
                <a:ea typeface="Calibri" pitchFamily="34" charset="0"/>
                <a:cs typeface="Times New Roman" pitchFamily="18" charset="0"/>
              </a:rPr>
            </a:br>
            <a:endParaRPr lang="en-AU" smtClean="0">
              <a:ea typeface="Calibri" pitchFamily="34" charset="0"/>
              <a:cs typeface="Times New Roman" pitchFamily="18" charset="0"/>
            </a:endParaRPr>
          </a:p>
          <a:p>
            <a:pPr marL="0" indent="0">
              <a:buFontTx/>
              <a:buNone/>
            </a:pPr>
            <a:endParaRPr lang="en-AU" smtClean="0">
              <a:ea typeface="Calibri" pitchFamily="34" charset="0"/>
              <a:cs typeface="Times New Roman" pitchFamily="18" charset="0"/>
            </a:endParaRPr>
          </a:p>
        </p:txBody>
      </p:sp>
      <p:sp>
        <p:nvSpPr>
          <p:cNvPr id="11267" name="Content Placeholder 2"/>
          <p:cNvSpPr>
            <a:spLocks noGrp="1"/>
          </p:cNvSpPr>
          <p:nvPr>
            <p:ph sz="quarter" idx="14"/>
          </p:nvPr>
        </p:nvSpPr>
        <p:spPr>
          <a:xfrm>
            <a:off x="785813" y="260648"/>
            <a:ext cx="7746627" cy="1438994"/>
          </a:xfrm>
        </p:spPr>
        <p:txBody>
          <a:bodyPr/>
          <a:lstStyle/>
          <a:p>
            <a:pPr marL="0" indent="0" algn="ctr">
              <a:buFontTx/>
              <a:buNone/>
              <a:defRPr/>
            </a:pPr>
            <a:r>
              <a:rPr lang="en-AU" sz="2800" dirty="0" smtClean="0"/>
              <a:t>Key lessons from previous sessions: Disability</a:t>
            </a:r>
            <a:endParaRPr lang="en-AU" sz="1200" dirty="0" smtClean="0"/>
          </a:p>
          <a:p>
            <a:pPr marL="0" indent="0" algn="ctr">
              <a:buFontTx/>
              <a:buNone/>
              <a:defRPr/>
            </a:pPr>
            <a:r>
              <a:rPr lang="en-US" sz="1200" dirty="0" smtClean="0">
                <a:solidFill>
                  <a:srgbClr val="FFB612"/>
                </a:solidFill>
              </a:rPr>
              <a:t>_____________________________________________________________________________________</a:t>
            </a:r>
            <a:endParaRPr lang="en-AU" sz="1200" dirty="0" smtClean="0"/>
          </a:p>
        </p:txBody>
      </p:sp>
      <p:sp>
        <p:nvSpPr>
          <p:cNvPr id="11269" name="TextBox 4"/>
          <p:cNvSpPr txBox="1">
            <a:spLocks noChangeArrowheads="1"/>
          </p:cNvSpPr>
          <p:nvPr/>
        </p:nvSpPr>
        <p:spPr bwMode="auto">
          <a:xfrm>
            <a:off x="928688" y="1484784"/>
            <a:ext cx="7500937" cy="4339650"/>
          </a:xfrm>
          <a:prstGeom prst="rect">
            <a:avLst/>
          </a:prstGeom>
          <a:noFill/>
          <a:ln w="9525">
            <a:noFill/>
            <a:miter lim="800000"/>
            <a:headEnd/>
            <a:tailEnd/>
          </a:ln>
        </p:spPr>
        <p:txBody>
          <a:bodyPr wrap="square">
            <a:spAutoFit/>
          </a:bodyPr>
          <a:lstStyle/>
          <a:p>
            <a:pPr marL="342000" indent="-342000">
              <a:buSzPct val="100000"/>
              <a:buFont typeface="Arial" pitchFamily="34" charset="0"/>
              <a:buChar char="•"/>
            </a:pPr>
            <a:r>
              <a:rPr lang="en-GB" sz="2000" b="1" dirty="0" smtClean="0"/>
              <a:t>Barriers </a:t>
            </a:r>
            <a:r>
              <a:rPr lang="en-GB" sz="2000" b="1" dirty="0"/>
              <a:t>are interconnected </a:t>
            </a:r>
            <a:r>
              <a:rPr lang="en-GB" sz="2000" dirty="0"/>
              <a:t>and reinforce each </a:t>
            </a:r>
            <a:r>
              <a:rPr lang="en-GB" sz="2000" dirty="0" smtClean="0"/>
              <a:t>other.</a:t>
            </a:r>
            <a:endParaRPr lang="en-GB" sz="2000" dirty="0"/>
          </a:p>
          <a:p>
            <a:pPr marL="342000" indent="-342000">
              <a:buSzPct val="100000"/>
              <a:buFont typeface="Arial" pitchFamily="34" charset="0"/>
              <a:buChar char="•"/>
            </a:pPr>
            <a:r>
              <a:rPr lang="en-GB" sz="2000" b="1" dirty="0" smtClean="0"/>
              <a:t>Stigma</a:t>
            </a:r>
            <a:r>
              <a:rPr lang="en-GB" sz="2000" dirty="0" smtClean="0"/>
              <a:t> </a:t>
            </a:r>
            <a:r>
              <a:rPr lang="en-GB" sz="2000" dirty="0"/>
              <a:t>is biggest barrier to </a:t>
            </a:r>
            <a:r>
              <a:rPr lang="en-GB" sz="2000" dirty="0" smtClean="0"/>
              <a:t>inclusion.</a:t>
            </a:r>
            <a:endParaRPr lang="en-GB" sz="2000" dirty="0"/>
          </a:p>
          <a:p>
            <a:pPr marL="342000" indent="-342000">
              <a:buSzPct val="100000"/>
              <a:buFont typeface="Arial" pitchFamily="34" charset="0"/>
              <a:buChar char="•"/>
            </a:pPr>
            <a:r>
              <a:rPr lang="en-GB" sz="2000" dirty="0" smtClean="0"/>
              <a:t>Make </a:t>
            </a:r>
            <a:r>
              <a:rPr lang="en-GB" sz="2000" dirty="0"/>
              <a:t>facilities accessible: </a:t>
            </a:r>
            <a:r>
              <a:rPr lang="en-GB" sz="2000" b="1" dirty="0" smtClean="0"/>
              <a:t>Design </a:t>
            </a:r>
            <a:r>
              <a:rPr lang="en-GB" sz="2000" b="1" dirty="0"/>
              <a:t>and </a:t>
            </a:r>
            <a:r>
              <a:rPr lang="en-GB" sz="2000" b="1" dirty="0" smtClean="0"/>
              <a:t>location</a:t>
            </a:r>
            <a:r>
              <a:rPr lang="en-GB" sz="2000" dirty="0" smtClean="0"/>
              <a:t>.</a:t>
            </a:r>
            <a:endParaRPr lang="en-GB" sz="2000" dirty="0"/>
          </a:p>
          <a:p>
            <a:pPr marL="342000" indent="-342000">
              <a:buSzPct val="100000"/>
              <a:buFont typeface="Arial" pitchFamily="34" charset="0"/>
              <a:buChar char="•"/>
            </a:pPr>
            <a:r>
              <a:rPr lang="en-GB" sz="2000" dirty="0" smtClean="0"/>
              <a:t>Inclusive </a:t>
            </a:r>
            <a:r>
              <a:rPr lang="en-GB" sz="2000" dirty="0"/>
              <a:t>design from the beginning for </a:t>
            </a:r>
            <a:r>
              <a:rPr lang="en-GB" sz="2000" b="1" dirty="0"/>
              <a:t>public facilities</a:t>
            </a:r>
            <a:r>
              <a:rPr lang="en-GB" sz="2000" dirty="0"/>
              <a:t>. </a:t>
            </a:r>
          </a:p>
          <a:p>
            <a:pPr marL="342000" indent="-342000">
              <a:buSzPct val="100000"/>
              <a:buFont typeface="Arial" pitchFamily="34" charset="0"/>
              <a:buChar char="•"/>
            </a:pPr>
            <a:r>
              <a:rPr lang="en-GB" sz="2000" b="1" dirty="0" smtClean="0"/>
              <a:t>Household</a:t>
            </a:r>
            <a:r>
              <a:rPr lang="en-GB" sz="2000" dirty="0" smtClean="0"/>
              <a:t> </a:t>
            </a:r>
            <a:r>
              <a:rPr lang="en-GB" sz="2000" dirty="0"/>
              <a:t>requirements for known individuals. </a:t>
            </a:r>
          </a:p>
          <a:p>
            <a:pPr marL="342000" indent="-342000">
              <a:buSzPct val="100000"/>
              <a:buFont typeface="Arial" pitchFamily="34" charset="0"/>
              <a:buChar char="•"/>
            </a:pPr>
            <a:r>
              <a:rPr lang="en-GB" sz="2000" dirty="0" smtClean="0"/>
              <a:t>Need </a:t>
            </a:r>
            <a:r>
              <a:rPr lang="en-GB" sz="2000" b="1" dirty="0" smtClean="0"/>
              <a:t>informed </a:t>
            </a:r>
            <a:r>
              <a:rPr lang="en-GB" sz="2000" b="1" dirty="0"/>
              <a:t>choice </a:t>
            </a:r>
            <a:r>
              <a:rPr lang="en-GB" sz="2000" dirty="0"/>
              <a:t>about technology </a:t>
            </a:r>
            <a:r>
              <a:rPr lang="en-GB" sz="2000" dirty="0" smtClean="0"/>
              <a:t>options. </a:t>
            </a:r>
            <a:endParaRPr lang="en-GB" sz="2000" dirty="0"/>
          </a:p>
          <a:p>
            <a:pPr marL="342000" indent="-342000">
              <a:buSzPct val="100000"/>
              <a:buFont typeface="Arial" pitchFamily="34" charset="0"/>
              <a:buChar char="•"/>
            </a:pPr>
            <a:r>
              <a:rPr lang="en-GB" sz="2000" dirty="0" smtClean="0"/>
              <a:t>And </a:t>
            </a:r>
            <a:r>
              <a:rPr lang="en-GB" sz="2000" b="1" dirty="0"/>
              <a:t>capacity </a:t>
            </a:r>
            <a:r>
              <a:rPr lang="en-GB" sz="2000" dirty="0"/>
              <a:t>to do it </a:t>
            </a:r>
            <a:r>
              <a:rPr lang="en-GB" sz="2000" dirty="0" smtClean="0"/>
              <a:t>properly.</a:t>
            </a:r>
            <a:endParaRPr lang="en-GB" sz="2000" dirty="0"/>
          </a:p>
          <a:p>
            <a:endParaRPr lang="en-GB" sz="2000" b="1" dirty="0">
              <a:solidFill>
                <a:srgbClr val="6B6BCF"/>
              </a:solidFill>
            </a:endParaRPr>
          </a:p>
          <a:p>
            <a:pPr algn="ctr"/>
            <a:r>
              <a:rPr lang="en-GB" sz="2400" dirty="0">
                <a:solidFill>
                  <a:srgbClr val="00B0F0"/>
                </a:solidFill>
              </a:rPr>
              <a:t>It’s not just WHAT you </a:t>
            </a:r>
            <a:r>
              <a:rPr lang="en-GB" sz="2400" dirty="0" smtClean="0">
                <a:solidFill>
                  <a:srgbClr val="00B0F0"/>
                </a:solidFill>
              </a:rPr>
              <a:t>do, </a:t>
            </a:r>
            <a:r>
              <a:rPr lang="en-GB" sz="2400" dirty="0">
                <a:solidFill>
                  <a:srgbClr val="00B0F0"/>
                </a:solidFill>
              </a:rPr>
              <a:t>but </a:t>
            </a:r>
            <a:r>
              <a:rPr lang="en-GB" sz="2400" dirty="0" smtClean="0">
                <a:solidFill>
                  <a:srgbClr val="00B0F0"/>
                </a:solidFill>
              </a:rPr>
              <a:t>HOW </a:t>
            </a:r>
            <a:r>
              <a:rPr lang="en-GB" sz="2400" dirty="0">
                <a:solidFill>
                  <a:srgbClr val="00B0F0"/>
                </a:solidFill>
              </a:rPr>
              <a:t>you do it and WHO you do it </a:t>
            </a:r>
            <a:r>
              <a:rPr lang="en-GB" sz="2400" dirty="0" smtClean="0">
                <a:solidFill>
                  <a:srgbClr val="00B0F0"/>
                </a:solidFill>
              </a:rPr>
              <a:t>with</a:t>
            </a:r>
          </a:p>
          <a:p>
            <a:pPr algn="ctr"/>
            <a:endParaRPr lang="en-GB" sz="2400" dirty="0">
              <a:solidFill>
                <a:srgbClr val="00B0F0"/>
              </a:solidFill>
            </a:endParaRPr>
          </a:p>
          <a:p>
            <a:pPr marL="342000" indent="-342000">
              <a:buFont typeface="Arial" pitchFamily="34" charset="0"/>
              <a:buChar char="•"/>
            </a:pPr>
            <a:r>
              <a:rPr lang="en-GB" sz="2000" b="1" dirty="0"/>
              <a:t>Consult with users </a:t>
            </a:r>
            <a:r>
              <a:rPr lang="en-GB" sz="2000" dirty="0"/>
              <a:t>– make process inclusive.</a:t>
            </a:r>
          </a:p>
          <a:p>
            <a:pPr marL="342000" indent="-342000">
              <a:buFont typeface="Arial" pitchFamily="34" charset="0"/>
              <a:buChar char="•"/>
            </a:pPr>
            <a:r>
              <a:rPr lang="en-GB" sz="2000" dirty="0"/>
              <a:t>Work with Disabled </a:t>
            </a:r>
            <a:r>
              <a:rPr lang="en-GB" sz="2000" dirty="0" smtClean="0"/>
              <a:t>Peoples </a:t>
            </a:r>
            <a:r>
              <a:rPr lang="en-GB" sz="2000" dirty="0"/>
              <a:t>Organisations (DPOs</a:t>
            </a:r>
            <a:r>
              <a:rPr lang="en-GB" sz="2000" dirty="0" smtClean="0"/>
              <a:t>).</a:t>
            </a:r>
            <a:endParaRPr lang="en-GB"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79388" y="188913"/>
            <a:ext cx="6889750" cy="1196975"/>
          </a:xfrm>
        </p:spPr>
        <p:txBody>
          <a:bodyPr/>
          <a:lstStyle/>
          <a:p>
            <a:pPr marL="0" indent="0">
              <a:buFontTx/>
              <a:buNone/>
            </a:pPr>
            <a:r>
              <a:rPr lang="en-AU" smtClean="0">
                <a:ea typeface="Calibri" pitchFamily="34" charset="0"/>
                <a:cs typeface="Times New Roman" pitchFamily="18" charset="0"/>
              </a:rPr>
              <a:t/>
            </a:r>
            <a:br>
              <a:rPr lang="en-AU" smtClean="0">
                <a:ea typeface="Calibri" pitchFamily="34" charset="0"/>
                <a:cs typeface="Times New Roman" pitchFamily="18" charset="0"/>
              </a:rPr>
            </a:br>
            <a:endParaRPr lang="en-AU" smtClean="0">
              <a:ea typeface="Calibri" pitchFamily="34" charset="0"/>
              <a:cs typeface="Times New Roman" pitchFamily="18" charset="0"/>
            </a:endParaRPr>
          </a:p>
          <a:p>
            <a:pPr marL="0" indent="0">
              <a:buFontTx/>
              <a:buNone/>
            </a:pPr>
            <a:endParaRPr lang="en-AU" smtClean="0">
              <a:ea typeface="Calibri" pitchFamily="34" charset="0"/>
              <a:cs typeface="Times New Roman" pitchFamily="18" charset="0"/>
            </a:endParaRPr>
          </a:p>
        </p:txBody>
      </p:sp>
      <p:sp>
        <p:nvSpPr>
          <p:cNvPr id="12291" name="Content Placeholder 2"/>
          <p:cNvSpPr>
            <a:spLocks noGrp="1"/>
          </p:cNvSpPr>
          <p:nvPr>
            <p:ph sz="quarter" idx="14"/>
          </p:nvPr>
        </p:nvSpPr>
        <p:spPr>
          <a:xfrm>
            <a:off x="785813" y="282352"/>
            <a:ext cx="7272337" cy="914400"/>
          </a:xfrm>
        </p:spPr>
        <p:txBody>
          <a:bodyPr/>
          <a:lstStyle/>
          <a:p>
            <a:pPr marL="0" indent="0" algn="ctr">
              <a:buFontTx/>
              <a:buNone/>
              <a:defRPr/>
            </a:pPr>
            <a:r>
              <a:rPr lang="en-AU" sz="2400" dirty="0" smtClean="0"/>
              <a:t> </a:t>
            </a:r>
            <a:r>
              <a:rPr lang="en-AU" sz="2800" dirty="0" smtClean="0">
                <a:solidFill>
                  <a:srgbClr val="00AEEF"/>
                </a:solidFill>
              </a:rPr>
              <a:t>Key lessons from previous session: </a:t>
            </a:r>
          </a:p>
          <a:p>
            <a:pPr marL="0" indent="0" algn="ctr">
              <a:buFontTx/>
              <a:buNone/>
              <a:defRPr/>
            </a:pPr>
            <a:r>
              <a:rPr lang="en-AU" sz="2800" dirty="0" smtClean="0">
                <a:solidFill>
                  <a:srgbClr val="00AEEF"/>
                </a:solidFill>
              </a:rPr>
              <a:t>HIV and AIDS</a:t>
            </a:r>
            <a:endParaRPr lang="en-AU" sz="1200" dirty="0" smtClean="0">
              <a:solidFill>
                <a:srgbClr val="00AEEF"/>
              </a:solidFill>
            </a:endParaRPr>
          </a:p>
          <a:p>
            <a:pPr marL="0" indent="0" algn="ctr">
              <a:buFontTx/>
              <a:buNone/>
              <a:defRPr/>
            </a:pPr>
            <a:r>
              <a:rPr lang="en-US" sz="1200" dirty="0" smtClean="0">
                <a:solidFill>
                  <a:srgbClr val="FFB612"/>
                </a:solidFill>
              </a:rPr>
              <a:t>_________________________________________________________________</a:t>
            </a:r>
            <a:endParaRPr lang="en-AU" sz="1200" dirty="0" smtClean="0">
              <a:solidFill>
                <a:srgbClr val="00AEEF"/>
              </a:solidFill>
            </a:endParaRPr>
          </a:p>
        </p:txBody>
      </p:sp>
      <p:sp>
        <p:nvSpPr>
          <p:cNvPr id="11269" name="TextBox 4"/>
          <p:cNvSpPr txBox="1">
            <a:spLocks noChangeArrowheads="1"/>
          </p:cNvSpPr>
          <p:nvPr/>
        </p:nvSpPr>
        <p:spPr bwMode="auto">
          <a:xfrm>
            <a:off x="714375" y="1916832"/>
            <a:ext cx="7572375" cy="4616648"/>
          </a:xfrm>
          <a:prstGeom prst="rect">
            <a:avLst/>
          </a:prstGeom>
          <a:noFill/>
          <a:ln w="9525">
            <a:noFill/>
            <a:miter lim="800000"/>
            <a:headEnd/>
            <a:tailEnd/>
          </a:ln>
        </p:spPr>
        <p:txBody>
          <a:bodyPr wrap="square">
            <a:spAutoFit/>
          </a:bodyPr>
          <a:lstStyle/>
          <a:p>
            <a:r>
              <a:rPr lang="en-GB" b="1" dirty="0"/>
              <a:t>WASH is </a:t>
            </a:r>
            <a:r>
              <a:rPr lang="en-GB" b="1" dirty="0" smtClean="0"/>
              <a:t>essential </a:t>
            </a:r>
            <a:r>
              <a:rPr lang="en-GB" b="1" dirty="0"/>
              <a:t>for </a:t>
            </a:r>
            <a:r>
              <a:rPr lang="en-GB" b="1" dirty="0" smtClean="0"/>
              <a:t>people </a:t>
            </a:r>
            <a:r>
              <a:rPr lang="en-GB" b="1" dirty="0"/>
              <a:t>living with HIV, so WASH must be integrated with HIV programming at all levels:  </a:t>
            </a:r>
          </a:p>
          <a:p>
            <a:pPr marL="342000" indent="-342000">
              <a:buFont typeface="Arial" pitchFamily="34" charset="0"/>
              <a:buChar char="•"/>
            </a:pPr>
            <a:r>
              <a:rPr lang="en-GB" dirty="0" smtClean="0"/>
              <a:t>Globally</a:t>
            </a:r>
            <a:r>
              <a:rPr lang="en-GB" dirty="0"/>
              <a:t>: </a:t>
            </a:r>
            <a:r>
              <a:rPr lang="en-GB" dirty="0" smtClean="0"/>
              <a:t>To </a:t>
            </a:r>
            <a:r>
              <a:rPr lang="en-GB" dirty="0"/>
              <a:t>get better WASH practice and </a:t>
            </a:r>
            <a:r>
              <a:rPr lang="en-GB" dirty="0" smtClean="0"/>
              <a:t>funding.</a:t>
            </a:r>
            <a:endParaRPr lang="en-GB" dirty="0"/>
          </a:p>
          <a:p>
            <a:pPr marL="342000" indent="-342000">
              <a:buFont typeface="Arial" pitchFamily="34" charset="0"/>
              <a:buChar char="•"/>
            </a:pPr>
            <a:r>
              <a:rPr lang="en-GB" dirty="0" smtClean="0"/>
              <a:t>National </a:t>
            </a:r>
            <a:r>
              <a:rPr lang="en-GB" dirty="0"/>
              <a:t>HIV related programmes  - </a:t>
            </a:r>
            <a:r>
              <a:rPr lang="en-GB" dirty="0" err="1"/>
              <a:t>HBcare</a:t>
            </a:r>
            <a:r>
              <a:rPr lang="en-GB" dirty="0"/>
              <a:t>, OVC, PMTCT, </a:t>
            </a:r>
            <a:r>
              <a:rPr lang="en-GB" dirty="0" smtClean="0"/>
              <a:t>VCT.</a:t>
            </a:r>
            <a:endParaRPr lang="en-GB" dirty="0"/>
          </a:p>
          <a:p>
            <a:pPr marL="342000" indent="-342000">
              <a:buFont typeface="Arial" pitchFamily="34" charset="0"/>
              <a:buChar char="•"/>
            </a:pPr>
            <a:r>
              <a:rPr lang="en-GB" dirty="0" smtClean="0"/>
              <a:t>For </a:t>
            </a:r>
            <a:r>
              <a:rPr lang="en-GB" dirty="0"/>
              <a:t>WASH sector: </a:t>
            </a:r>
            <a:r>
              <a:rPr lang="en-GB" b="1" dirty="0" smtClean="0"/>
              <a:t>More </a:t>
            </a:r>
            <a:r>
              <a:rPr lang="en-GB" b="1" dirty="0"/>
              <a:t>safe water + inclusive </a:t>
            </a:r>
            <a:r>
              <a:rPr lang="en-GB" b="1" dirty="0" smtClean="0"/>
              <a:t>design</a:t>
            </a:r>
            <a:r>
              <a:rPr lang="en-GB" dirty="0" smtClean="0"/>
              <a:t>.</a:t>
            </a:r>
            <a:endParaRPr lang="en-GB" dirty="0"/>
          </a:p>
          <a:p>
            <a:endParaRPr lang="en-GB" dirty="0"/>
          </a:p>
          <a:p>
            <a:pPr algn="ctr"/>
            <a:r>
              <a:rPr lang="en-GB" sz="2400" dirty="0">
                <a:solidFill>
                  <a:srgbClr val="00AEEF"/>
                </a:solidFill>
              </a:rPr>
              <a:t>Build capacity for WASH – HIV </a:t>
            </a:r>
            <a:r>
              <a:rPr lang="en-GB" sz="2400" dirty="0" smtClean="0">
                <a:solidFill>
                  <a:srgbClr val="00AEEF"/>
                </a:solidFill>
              </a:rPr>
              <a:t>integration</a:t>
            </a:r>
            <a:endParaRPr lang="en-GB" sz="2400" dirty="0">
              <a:solidFill>
                <a:srgbClr val="00AEEF"/>
              </a:solidFill>
            </a:endParaRPr>
          </a:p>
          <a:p>
            <a:endParaRPr lang="en-GB" dirty="0"/>
          </a:p>
          <a:p>
            <a:pPr marL="342000" indent="-342000">
              <a:buFont typeface="Arial" pitchFamily="34" charset="0"/>
              <a:buChar char="•"/>
            </a:pPr>
            <a:r>
              <a:rPr lang="en-GB" dirty="0"/>
              <a:t>Review </a:t>
            </a:r>
            <a:r>
              <a:rPr lang="en-GB" b="1" dirty="0"/>
              <a:t>guidance and policies at all </a:t>
            </a:r>
            <a:r>
              <a:rPr lang="en-GB" b="1" dirty="0" smtClean="0"/>
              <a:t>levels</a:t>
            </a:r>
            <a:r>
              <a:rPr lang="en-GB" dirty="0" smtClean="0"/>
              <a:t>.</a:t>
            </a:r>
            <a:endParaRPr lang="en-GB" dirty="0"/>
          </a:p>
          <a:p>
            <a:pPr marL="342000" indent="-342000">
              <a:buFont typeface="Arial" pitchFamily="34" charset="0"/>
              <a:buChar char="•"/>
            </a:pPr>
            <a:r>
              <a:rPr lang="en-GB" dirty="0"/>
              <a:t>Form communities of practice with implementation </a:t>
            </a:r>
            <a:r>
              <a:rPr lang="en-GB" dirty="0" smtClean="0"/>
              <a:t>partners.</a:t>
            </a:r>
            <a:endParaRPr lang="en-GB" dirty="0"/>
          </a:p>
          <a:p>
            <a:pPr marL="342000" indent="-342000">
              <a:buFont typeface="Arial" pitchFamily="34" charset="0"/>
              <a:buChar char="•"/>
            </a:pPr>
            <a:r>
              <a:rPr lang="en-GB" dirty="0"/>
              <a:t>Identify country specific small </a:t>
            </a:r>
            <a:r>
              <a:rPr lang="en-GB" dirty="0" smtClean="0"/>
              <a:t>do-able </a:t>
            </a:r>
            <a:r>
              <a:rPr lang="en-GB" dirty="0"/>
              <a:t>actions to improve WASH </a:t>
            </a:r>
            <a:r>
              <a:rPr lang="en-GB" dirty="0" smtClean="0"/>
              <a:t>programmes.</a:t>
            </a:r>
            <a:endParaRPr lang="en-GB" dirty="0"/>
          </a:p>
          <a:p>
            <a:pPr marL="342000" indent="-342000">
              <a:buFont typeface="Arial" pitchFamily="34" charset="0"/>
              <a:buChar char="•"/>
            </a:pPr>
            <a:r>
              <a:rPr lang="en-GB" dirty="0"/>
              <a:t>Stigma around HIV means taking care about identifying people living with HIV and AIDS – different in different </a:t>
            </a:r>
            <a:r>
              <a:rPr lang="en-GB" dirty="0" smtClean="0"/>
              <a:t>contexts.</a:t>
            </a:r>
            <a:endParaRPr lang="en-GB" dirty="0"/>
          </a:p>
          <a:p>
            <a:pPr>
              <a:buFont typeface="Arial" pitchFamily="34" charset="0"/>
              <a:buChar char="•"/>
            </a:pPr>
            <a:endParaRPr lang="en-GB" dirty="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2467</Words>
  <Application>Microsoft Office PowerPoint</Application>
  <PresentationFormat>On-screen Show (4:3)</PresentationFormat>
  <Paragraphs>321</Paragraphs>
  <Slides>32</Slides>
  <Notes>12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PowerPoint Presentation</vt:lpstr>
      <vt:lpstr>Quick poll</vt:lpstr>
      <vt:lpstr>PowerPoint Presentation</vt:lpstr>
      <vt:lpstr>PowerPoint Presentation</vt:lpstr>
      <vt:lpstr>Identity and marginalisation: Who are the poorest? _____________________________________________________________________________________________ </vt:lpstr>
      <vt:lpstr>PowerPoint Presentation</vt:lpstr>
      <vt:lpstr>PowerPoint Presentation</vt:lpstr>
      <vt:lpstr>PowerPoint Presentation</vt:lpstr>
      <vt:lpstr>PowerPoint Presentation</vt:lpstr>
      <vt:lpstr>PowerPoint Presentation</vt:lpstr>
      <vt:lpstr>PowerPoint Presentation</vt:lpstr>
      <vt:lpstr>Which of the following grounds for discrimination significantly affect access to WASH in your context?  ____________________________________________________________________________________  </vt:lpstr>
      <vt:lpstr>Questions to consider  When designing inclusive programmes for excluded groups _______________________________________________________________________________</vt:lpstr>
      <vt:lpstr>Case study one: Tea pickers in Bangladesh Shamim Ahmed, WaterAid _____________________________________________________________________________</vt:lpstr>
      <vt:lpstr>Case study one: Tea pickers in Bangladesh Shamim Ahmed, WaterAid _____________________________________________________________________________</vt:lpstr>
      <vt:lpstr>Case study two: Sex workers in Bangladesh Shamim Ahmed, WaterAid ______________________________________________________________________________</vt:lpstr>
      <vt:lpstr>Case study two: Sex workers in Bangladesh Shamim Ahmed, WaterAid _______________________________________________________________________________</vt:lpstr>
      <vt:lpstr>Case study three: Pastoralists in Tanzania Ferdinandos Axweso, WaterAid ________________________________________________________________________</vt:lpstr>
      <vt:lpstr>Case study three: Pastoralists in Tanzania Ferdinandos Axweso, WaterAid ________________________________________________________________________</vt:lpstr>
      <vt:lpstr>Case study four: Working with scheduled tribes  in India Hilda Coelho, Centre for Rural Studies and Development  __________________________________________________________________________________________</vt:lpstr>
      <vt:lpstr>Case study four: Working with scheduled tribes  in India Hilda Coelho, Centre for Rural Studies and Development  __________________________________________________________________________________________________</vt:lpstr>
      <vt:lpstr>Case study four: Working with scheduled tribes  in India Hilda Coelho, Centre for Rural Studies and Development  __________________________________________________________________________________________</vt:lpstr>
      <vt:lpstr>Case study five: Scheduled castes of India Indira Khurana, WaterAid  ____________________________________________________________________________</vt:lpstr>
      <vt:lpstr>Case study five: Scheduled Castes of India Indira Khurana, WaterAid  _____________________________________________________________________________</vt:lpstr>
      <vt:lpstr>Case study six: Poor urban communities –  A manifesto WaterAid  ________________________________________________________________________________</vt:lpstr>
      <vt:lpstr>   Poll question:  In your work, which is the greatest challenge to making WASH inclusive?   _________________________________________________________________________________________    </vt:lpstr>
      <vt:lpstr>How can the human right to water and sanitation help promote inclusive WASH?  __________________________________________________________________________________________ </vt:lpstr>
      <vt:lpstr>Human rights criteria  _______________________________________</vt:lpstr>
      <vt:lpstr>Special Rapporteur on the human right to water and sanitation Taking forward implementation  _________________________________________________________________________________________</vt:lpstr>
      <vt:lpstr>What next for inclusive WASH?  Scaling up and moving on  ___________________________________________________________</vt:lpstr>
      <vt:lpstr>Resources  _____________________</vt:lpstr>
      <vt:lpstr>PowerPoint Presentation</vt:lpstr>
    </vt:vector>
  </TitlesOfParts>
  <Company>Yarra Valley Water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rwheen</dc:creator>
  <cp:lastModifiedBy>George, Alana</cp:lastModifiedBy>
  <cp:revision>214</cp:revision>
  <cp:lastPrinted>2011-11-04T01:24:00Z</cp:lastPrinted>
  <dcterms:created xsi:type="dcterms:W3CDTF">2011-04-07T09:54:30Z</dcterms:created>
  <dcterms:modified xsi:type="dcterms:W3CDTF">2012-02-22T23:04:59Z</dcterms:modified>
</cp:coreProperties>
</file>